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6" r:id="rId4"/>
    <p:sldId id="258" r:id="rId5"/>
    <p:sldId id="264" r:id="rId6"/>
    <p:sldId id="262" r:id="rId7"/>
    <p:sldId id="265" r:id="rId8"/>
    <p:sldId id="259" r:id="rId9"/>
    <p:sldId id="263" r:id="rId10"/>
    <p:sldId id="267" r:id="rId11"/>
    <p:sldId id="266" r:id="rId12"/>
    <p:sldId id="269" r:id="rId13"/>
    <p:sldId id="279" r:id="rId14"/>
    <p:sldId id="280" r:id="rId15"/>
    <p:sldId id="281" r:id="rId16"/>
    <p:sldId id="284" r:id="rId17"/>
    <p:sldId id="268" r:id="rId18"/>
    <p:sldId id="276" r:id="rId19"/>
    <p:sldId id="283" r:id="rId20"/>
    <p:sldId id="278" r:id="rId21"/>
    <p:sldId id="261" r:id="rId22"/>
    <p:sldId id="285" r:id="rId23"/>
    <p:sldId id="271" r:id="rId24"/>
    <p:sldId id="273" r:id="rId25"/>
    <p:sldId id="275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2671" autoAdjust="0"/>
  </p:normalViewPr>
  <p:slideViewPr>
    <p:cSldViewPr>
      <p:cViewPr>
        <p:scale>
          <a:sx n="80" d="100"/>
          <a:sy n="80" d="100"/>
        </p:scale>
        <p:origin x="-1541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75982619579948E-2"/>
          <c:y val="0.14612074579696288"/>
          <c:w val="0.96757055522482582"/>
          <c:h val="0.78740412613116473"/>
        </c:manualLayout>
      </c:layout>
      <c:ofPieChart>
        <c:ofPieType val="pie"/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Strukturanalyse (10,6%)</c:v>
                </c:pt>
              </c:strCache>
            </c:strRef>
          </c:tx>
          <c:explosion val="2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968-401E-A3DB-B46A0F5F667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31F-4541-A0BA-C6329E100B0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31F-4541-A0BA-C6329E100B0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968-401E-A3DB-B46A0F5F667B}"/>
              </c:ext>
            </c:extLst>
          </c:dPt>
          <c:dPt>
            <c:idx val="4"/>
            <c:bubble3D val="0"/>
            <c:explosion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9-D31F-4541-A0BA-C6329E100B09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968-401E-A3DB-B46A0F5F667B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31F-4541-A0BA-C6329E100B09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8-401E-A3DB-B46A0F5F667B}"/>
              </c:ext>
            </c:extLst>
          </c:dPt>
          <c:dLbls>
            <c:dLbl>
              <c:idx val="0"/>
              <c:layout>
                <c:manualLayout>
                  <c:x val="7.8781845394018751E-2"/>
                  <c:y val="-0.1251130490956072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000" b="0">
                        <a:solidFill>
                          <a:schemeClr val="bg1"/>
                        </a:solidFill>
                      </a:defRPr>
                    </a:pPr>
                    <a:r>
                      <a:rPr lang="de-DE" sz="1000" b="0">
                        <a:solidFill>
                          <a:schemeClr val="bg1"/>
                        </a:solidFill>
                      </a:rPr>
                      <a:t>“Verzeichnis Deutscher Stiftungen 2014” </a:t>
                    </a:r>
                  </a:p>
                  <a:p>
                    <a:pPr>
                      <a:defRPr sz="1000" b="0">
                        <a:solidFill>
                          <a:schemeClr val="bg1"/>
                        </a:solidFill>
                      </a:defRPr>
                    </a:pPr>
                    <a:r>
                      <a:rPr lang="de-DE" sz="1000" b="0">
                        <a:solidFill>
                          <a:schemeClr val="bg1"/>
                        </a:solidFill>
                      </a:rPr>
                      <a:t>(8. Auflage):</a:t>
                    </a:r>
                  </a:p>
                  <a:p>
                    <a:pPr>
                      <a:defRPr sz="1000" b="0">
                        <a:solidFill>
                          <a:schemeClr val="bg1"/>
                        </a:solidFill>
                      </a:defRPr>
                    </a:pPr>
                    <a:r>
                      <a:rPr lang="de-DE" sz="1000" b="0">
                        <a:solidFill>
                          <a:schemeClr val="bg1"/>
                        </a:solidFill>
                      </a:rPr>
                      <a:t>22.751 Stiftungsporträts</a:t>
                    </a:r>
                    <a:endParaRPr lang="de-DE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306259493056003E-2"/>
                  <c:y val="-9.781912144702842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/>
                      <a:t>1.545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43221901680736E-2"/>
                  <c:y val="9.358979328165374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>
                        <a:solidFill>
                          <a:schemeClr val="tx1"/>
                        </a:solidFill>
                      </a:rPr>
                      <a:t>1.747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34576379911043E-2"/>
                  <c:y val="3.93695579023489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289205450142075E-2"/>
                  <c:y val="6.76259689922480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312250054837416"/>
                  <c:y val="-1.025516795865633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000" b="1"/>
                    </a:pPr>
                    <a:r>
                      <a:rPr lang="en-US" sz="1000" b="1"/>
                      <a:t>2.412 </a:t>
                    </a:r>
                  </a:p>
                  <a:p>
                    <a:pPr>
                      <a:defRPr sz="1000" b="1"/>
                    </a:pPr>
                    <a:r>
                      <a:rPr lang="en-US" sz="1000" b="1"/>
                      <a:t>Sport-Stiftungen</a:t>
                    </a:r>
                    <a:endParaRPr lang="en-GB" b="1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absolute Anzahl veröffentlichter Stiftungsporträts</c:v>
                </c:pt>
                <c:pt idx="1">
                  <c:v>Sport im Stiftungsnamen</c:v>
                </c:pt>
                <c:pt idx="2">
                  <c:v>Sport im Stiftungszweck</c:v>
                </c:pt>
                <c:pt idx="3">
                  <c:v>Sport im Satzungszweck</c:v>
                </c:pt>
                <c:pt idx="4">
                  <c:v>Sport in Stiftungsaktivitäten (Register)</c:v>
                </c:pt>
                <c:pt idx="5">
                  <c:v>Stifterherkunft Sport</c:v>
                </c:pt>
                <c:pt idx="6">
                  <c:v>Sport in Stiftungsaktivitäten (Online)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22751</c:v>
                </c:pt>
                <c:pt idx="1">
                  <c:v>274</c:v>
                </c:pt>
                <c:pt idx="2">
                  <c:v>1545</c:v>
                </c:pt>
                <c:pt idx="3">
                  <c:v>1747</c:v>
                </c:pt>
                <c:pt idx="4">
                  <c:v>129</c:v>
                </c:pt>
                <c:pt idx="5">
                  <c:v>148</c:v>
                </c:pt>
                <c:pt idx="6">
                  <c:v>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8-401E-A3DB-B46A0F5F66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pos"/>
        <c:splitPos val="6"/>
        <c:secondPieSize val="75"/>
        <c:serLines/>
      </c:ofPieChart>
    </c:plotArea>
    <c:legend>
      <c:legendPos val="t"/>
      <c:layout>
        <c:manualLayout>
          <c:xMode val="edge"/>
          <c:yMode val="edge"/>
          <c:x val="0"/>
          <c:y val="0.8988233532594363"/>
          <c:w val="1"/>
          <c:h val="0.10117664674056367"/>
        </c:manualLayout>
      </c:layout>
      <c:overlay val="0"/>
      <c:txPr>
        <a:bodyPr rot="0" vert="horz"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Spitzensport</c:v>
                </c:pt>
              </c:strCache>
            </c:strRef>
          </c:tx>
          <c:marker>
            <c:symbol val="none"/>
          </c:marker>
          <c:cat>
            <c:strRef>
              <c:f>Tabelle1!$A$2:$A$12</c:f>
              <c:strCache>
                <c:ptCount val="11"/>
                <c:pt idx="0">
                  <c:v>Fußball</c:v>
                </c:pt>
                <c:pt idx="1">
                  <c:v>Fitness</c:v>
                </c:pt>
                <c:pt idx="2">
                  <c:v>Schulsport</c:v>
                </c:pt>
                <c:pt idx="3">
                  <c:v>Breitensport e.V.</c:v>
                </c:pt>
                <c:pt idx="4">
                  <c:v>Schwimmen</c:v>
                </c:pt>
                <c:pt idx="5">
                  <c:v>Klettern/Bouldern</c:v>
                </c:pt>
                <c:pt idx="6">
                  <c:v>Turnen</c:v>
                </c:pt>
                <c:pt idx="7">
                  <c:v>Tischtennis</c:v>
                </c:pt>
                <c:pt idx="8">
                  <c:v>Leichtathletik</c:v>
                </c:pt>
                <c:pt idx="9">
                  <c:v>Boxen</c:v>
                </c:pt>
                <c:pt idx="10">
                  <c:v>Rudern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37</c:v>
                </c:pt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21</c:v>
                </c:pt>
                <c:pt idx="5">
                  <c:v>3</c:v>
                </c:pt>
                <c:pt idx="6">
                  <c:v>11</c:v>
                </c:pt>
                <c:pt idx="7">
                  <c:v>10</c:v>
                </c:pt>
                <c:pt idx="8">
                  <c:v>24</c:v>
                </c:pt>
                <c:pt idx="9">
                  <c:v>13</c:v>
                </c:pt>
                <c:pt idx="10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Breitensport</c:v>
                </c:pt>
              </c:strCache>
            </c:strRef>
          </c:tx>
          <c:marker>
            <c:symbol val="none"/>
          </c:marker>
          <c:cat>
            <c:strRef>
              <c:f>Tabelle1!$A$2:$A$12</c:f>
              <c:strCache>
                <c:ptCount val="11"/>
                <c:pt idx="0">
                  <c:v>Fußball</c:v>
                </c:pt>
                <c:pt idx="1">
                  <c:v>Fitness</c:v>
                </c:pt>
                <c:pt idx="2">
                  <c:v>Schulsport</c:v>
                </c:pt>
                <c:pt idx="3">
                  <c:v>Breitensport e.V.</c:v>
                </c:pt>
                <c:pt idx="4">
                  <c:v>Schwimmen</c:v>
                </c:pt>
                <c:pt idx="5">
                  <c:v>Klettern/Bouldern</c:v>
                </c:pt>
                <c:pt idx="6">
                  <c:v>Turnen</c:v>
                </c:pt>
                <c:pt idx="7">
                  <c:v>Tischtennis</c:v>
                </c:pt>
                <c:pt idx="8">
                  <c:v>Leichtathletik</c:v>
                </c:pt>
                <c:pt idx="9">
                  <c:v>Boxen</c:v>
                </c:pt>
                <c:pt idx="10">
                  <c:v>Rudern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157</c:v>
                </c:pt>
                <c:pt idx="1">
                  <c:v>42</c:v>
                </c:pt>
                <c:pt idx="2">
                  <c:v>0</c:v>
                </c:pt>
                <c:pt idx="3">
                  <c:v>120</c:v>
                </c:pt>
                <c:pt idx="4">
                  <c:v>40</c:v>
                </c:pt>
                <c:pt idx="5">
                  <c:v>10</c:v>
                </c:pt>
                <c:pt idx="6">
                  <c:v>37</c:v>
                </c:pt>
                <c:pt idx="7">
                  <c:v>28</c:v>
                </c:pt>
                <c:pt idx="8">
                  <c:v>25</c:v>
                </c:pt>
                <c:pt idx="9">
                  <c:v>15</c:v>
                </c:pt>
                <c:pt idx="10">
                  <c:v>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informeller Sport</c:v>
                </c:pt>
              </c:strCache>
            </c:strRef>
          </c:tx>
          <c:marker>
            <c:symbol val="none"/>
          </c:marker>
          <c:cat>
            <c:strRef>
              <c:f>Tabelle1!$A$2:$A$12</c:f>
              <c:strCache>
                <c:ptCount val="11"/>
                <c:pt idx="0">
                  <c:v>Fußball</c:v>
                </c:pt>
                <c:pt idx="1">
                  <c:v>Fitness</c:v>
                </c:pt>
                <c:pt idx="2">
                  <c:v>Schulsport</c:v>
                </c:pt>
                <c:pt idx="3">
                  <c:v>Breitensport e.V.</c:v>
                </c:pt>
                <c:pt idx="4">
                  <c:v>Schwimmen</c:v>
                </c:pt>
                <c:pt idx="5">
                  <c:v>Klettern/Bouldern</c:v>
                </c:pt>
                <c:pt idx="6">
                  <c:v>Turnen</c:v>
                </c:pt>
                <c:pt idx="7">
                  <c:v>Tischtennis</c:v>
                </c:pt>
                <c:pt idx="8">
                  <c:v>Leichtathletik</c:v>
                </c:pt>
                <c:pt idx="9">
                  <c:v>Boxen</c:v>
                </c:pt>
                <c:pt idx="10">
                  <c:v>Rudern</c:v>
                </c:pt>
              </c:strCache>
            </c:str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110</c:v>
                </c:pt>
                <c:pt idx="1">
                  <c:v>150</c:v>
                </c:pt>
                <c:pt idx="2">
                  <c:v>0</c:v>
                </c:pt>
                <c:pt idx="3">
                  <c:v>0</c:v>
                </c:pt>
                <c:pt idx="4">
                  <c:v>40</c:v>
                </c:pt>
                <c:pt idx="5">
                  <c:v>30</c:v>
                </c:pt>
                <c:pt idx="6">
                  <c:v>12</c:v>
                </c:pt>
                <c:pt idx="7">
                  <c:v>10</c:v>
                </c:pt>
                <c:pt idx="8">
                  <c:v>0</c:v>
                </c:pt>
                <c:pt idx="9">
                  <c:v>21</c:v>
                </c:pt>
                <c:pt idx="10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Bildungssport</c:v>
                </c:pt>
              </c:strCache>
            </c:strRef>
          </c:tx>
          <c:marker>
            <c:symbol val="none"/>
          </c:marker>
          <c:cat>
            <c:strRef>
              <c:f>Tabelle1!$A$2:$A$12</c:f>
              <c:strCache>
                <c:ptCount val="11"/>
                <c:pt idx="0">
                  <c:v>Fußball</c:v>
                </c:pt>
                <c:pt idx="1">
                  <c:v>Fitness</c:v>
                </c:pt>
                <c:pt idx="2">
                  <c:v>Schulsport</c:v>
                </c:pt>
                <c:pt idx="3">
                  <c:v>Breitensport e.V.</c:v>
                </c:pt>
                <c:pt idx="4">
                  <c:v>Schwimmen</c:v>
                </c:pt>
                <c:pt idx="5">
                  <c:v>Klettern/Bouldern</c:v>
                </c:pt>
                <c:pt idx="6">
                  <c:v>Turnen</c:v>
                </c:pt>
                <c:pt idx="7">
                  <c:v>Tischtennis</c:v>
                </c:pt>
                <c:pt idx="8">
                  <c:v>Leichtathletik</c:v>
                </c:pt>
                <c:pt idx="9">
                  <c:v>Boxen</c:v>
                </c:pt>
                <c:pt idx="10">
                  <c:v>Rudern</c:v>
                </c:pt>
              </c:strCache>
            </c:strRef>
          </c:cat>
          <c:val>
            <c:numRef>
              <c:f>Tabelle1!$E$2:$E$12</c:f>
              <c:numCache>
                <c:formatCode>General</c:formatCode>
                <c:ptCount val="11"/>
                <c:pt idx="0">
                  <c:v>28</c:v>
                </c:pt>
                <c:pt idx="1">
                  <c:v>2</c:v>
                </c:pt>
                <c:pt idx="2">
                  <c:v>169</c:v>
                </c:pt>
                <c:pt idx="3">
                  <c:v>0</c:v>
                </c:pt>
                <c:pt idx="4">
                  <c:v>21</c:v>
                </c:pt>
                <c:pt idx="5">
                  <c:v>22</c:v>
                </c:pt>
                <c:pt idx="6">
                  <c:v>2</c:v>
                </c:pt>
                <c:pt idx="7">
                  <c:v>14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74752"/>
        <c:axId val="101276288"/>
      </c:lineChart>
      <c:catAx>
        <c:axId val="10127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de-DE"/>
          </a:p>
        </c:txPr>
        <c:crossAx val="101276288"/>
        <c:crosses val="autoZero"/>
        <c:auto val="1"/>
        <c:lblAlgn val="ctr"/>
        <c:lblOffset val="100"/>
        <c:noMultiLvlLbl val="0"/>
      </c:catAx>
      <c:valAx>
        <c:axId val="1012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10127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monetäre Sportförderung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  <c:pt idx="8">
                  <c:v>2008</c:v>
                </c:pt>
                <c:pt idx="9">
                  <c:v>2007</c:v>
                </c:pt>
                <c:pt idx="10">
                  <c:v>2006</c:v>
                </c:pt>
                <c:pt idx="11">
                  <c:v>2005</c:v>
                </c:pt>
                <c:pt idx="12">
                  <c:v>2004</c:v>
                </c:pt>
                <c:pt idx="13">
                  <c:v>2003</c:v>
                </c:pt>
                <c:pt idx="14">
                  <c:v>2002</c:v>
                </c:pt>
                <c:pt idx="15">
                  <c:v>2001</c:v>
                </c:pt>
                <c:pt idx="16">
                  <c:v>2000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90</c:v>
                </c:pt>
                <c:pt idx="1">
                  <c:v>145</c:v>
                </c:pt>
                <c:pt idx="2">
                  <c:v>162</c:v>
                </c:pt>
                <c:pt idx="3">
                  <c:v>134</c:v>
                </c:pt>
                <c:pt idx="4">
                  <c:v>127</c:v>
                </c:pt>
                <c:pt idx="5">
                  <c:v>114</c:v>
                </c:pt>
                <c:pt idx="6">
                  <c:v>95</c:v>
                </c:pt>
                <c:pt idx="7">
                  <c:v>84</c:v>
                </c:pt>
                <c:pt idx="8">
                  <c:v>62</c:v>
                </c:pt>
                <c:pt idx="9">
                  <c:v>37</c:v>
                </c:pt>
                <c:pt idx="10">
                  <c:v>38</c:v>
                </c:pt>
                <c:pt idx="11">
                  <c:v>29</c:v>
                </c:pt>
                <c:pt idx="12">
                  <c:v>30</c:v>
                </c:pt>
                <c:pt idx="13">
                  <c:v>18</c:v>
                </c:pt>
                <c:pt idx="14">
                  <c:v>19</c:v>
                </c:pt>
                <c:pt idx="15">
                  <c:v>15</c:v>
                </c:pt>
                <c:pt idx="16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monetäre Förderung Gesellschaftspolitik mit/von Sport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  <c:pt idx="8">
                  <c:v>2008</c:v>
                </c:pt>
                <c:pt idx="9">
                  <c:v>2007</c:v>
                </c:pt>
                <c:pt idx="10">
                  <c:v>2006</c:v>
                </c:pt>
                <c:pt idx="11">
                  <c:v>2005</c:v>
                </c:pt>
                <c:pt idx="12">
                  <c:v>2004</c:v>
                </c:pt>
                <c:pt idx="13">
                  <c:v>2003</c:v>
                </c:pt>
                <c:pt idx="14">
                  <c:v>2002</c:v>
                </c:pt>
                <c:pt idx="15">
                  <c:v>2001</c:v>
                </c:pt>
                <c:pt idx="16">
                  <c:v>2000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72</c:v>
                </c:pt>
                <c:pt idx="1">
                  <c:v>74</c:v>
                </c:pt>
                <c:pt idx="2">
                  <c:v>80</c:v>
                </c:pt>
                <c:pt idx="3">
                  <c:v>54</c:v>
                </c:pt>
                <c:pt idx="4">
                  <c:v>58</c:v>
                </c:pt>
                <c:pt idx="5">
                  <c:v>51</c:v>
                </c:pt>
                <c:pt idx="6">
                  <c:v>39</c:v>
                </c:pt>
                <c:pt idx="7">
                  <c:v>39</c:v>
                </c:pt>
                <c:pt idx="8">
                  <c:v>26</c:v>
                </c:pt>
                <c:pt idx="9">
                  <c:v>16</c:v>
                </c:pt>
                <c:pt idx="10">
                  <c:v>14</c:v>
                </c:pt>
                <c:pt idx="11">
                  <c:v>5</c:v>
                </c:pt>
                <c:pt idx="12">
                  <c:v>6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881664"/>
        <c:axId val="112883200"/>
      </c:barChart>
      <c:catAx>
        <c:axId val="11288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de-DE"/>
          </a:p>
        </c:txPr>
        <c:crossAx val="112883200"/>
        <c:crosses val="autoZero"/>
        <c:auto val="1"/>
        <c:lblAlgn val="ctr"/>
        <c:lblOffset val="100"/>
        <c:noMultiLvlLbl val="0"/>
      </c:catAx>
      <c:valAx>
        <c:axId val="112883200"/>
        <c:scaling>
          <c:orientation val="minMax"/>
          <c:max val="18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de-DE"/>
          </a:p>
        </c:txPr>
        <c:crossAx val="11288166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66F8-57FB-4D65-8415-35C7DA7C44B1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861CF-C724-4F9D-B01F-FA4C60C6D6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9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Aufriss zu Beginn mit Fakten über Stiftungswesen, den organisierten Sport + Zivilgesellschaft</a:t>
            </a:r>
          </a:p>
          <a:p>
            <a:r>
              <a:rPr lang="de-DE" dirty="0" smtClean="0"/>
              <a:t>Folien nicht</a:t>
            </a:r>
            <a:r>
              <a:rPr lang="de-DE" baseline="0" dirty="0" smtClean="0"/>
              <a:t> zu voll</a:t>
            </a:r>
          </a:p>
          <a:p>
            <a:r>
              <a:rPr lang="de-DE" baseline="0" dirty="0" smtClean="0"/>
              <a:t>Mögliche Fragen: Welche Implikationen ergeben sich aus den Daten? Was ist mit Schwachstelle Delphi (IQA + Median etc.)? Warum welche Methodik? Welche Vor- und Nachteile bieten sich?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Stichpunkte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861CF-C724-4F9D-B01F-FA4C60C6D6D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76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BE5A-5EFA-1F4E-AFEA-3DF1716D3DD1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3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ußzeilenplatzhalter 5"/>
          <p:cNvSpPr txBox="1">
            <a:spLocks/>
          </p:cNvSpPr>
          <p:nvPr userDrawn="1"/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Frutiger LT Std 45 Ligh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1000" smtClean="0"/>
              <a:t>Seite </a:t>
            </a:r>
            <a:fld id="{B0EC0A60-F7A1-4071-A771-7EB6B88B79FF}" type="slidenum">
              <a:rPr lang="en-US" kern="1000" smtClean="0"/>
              <a:pPr/>
              <a:t>‹Nr.›</a:t>
            </a:fld>
            <a:endParaRPr lang="en-US" kern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304369"/>
            <a:ext cx="884637" cy="29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8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95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30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1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66377" y="5067300"/>
            <a:ext cx="5098223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kumimoji="0" lang="de-DE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45 Light" pitchFamily="34" charset="0"/>
                <a:ea typeface="+mj-ea"/>
                <a:cs typeface="Frutiger 45 Light" pitchFamily="34" charset="0"/>
              </a:defRPr>
            </a:lvl1pPr>
          </a:lstStyle>
          <a:p>
            <a:r>
              <a:rPr lang="de-DE" dirty="0"/>
              <a:t>SUBHEAD EINFÜGEN</a:t>
            </a:r>
          </a:p>
        </p:txBody>
      </p:sp>
      <p:sp>
        <p:nvSpPr>
          <p:cNvPr id="15" name="Titel 14"/>
          <p:cNvSpPr>
            <a:spLocks noGrp="1"/>
          </p:cNvSpPr>
          <p:nvPr userDrawn="1">
            <p:ph type="title" hasCustomPrompt="1"/>
          </p:nvPr>
        </p:nvSpPr>
        <p:spPr>
          <a:xfrm>
            <a:off x="3766377" y="4629149"/>
            <a:ext cx="5085523" cy="476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cap="all" baseline="0">
                <a:solidFill>
                  <a:srgbClr val="86A315"/>
                </a:solidFill>
              </a:defRPr>
            </a:lvl1pPr>
          </a:lstStyle>
          <a:p>
            <a:r>
              <a:rPr lang="de-DE" dirty="0"/>
              <a:t>Headline einfügen</a:t>
            </a:r>
          </a:p>
        </p:txBody>
      </p:sp>
      <p:pic>
        <p:nvPicPr>
          <p:cNvPr id="16" name="Bild 19"/>
          <p:cNvPicPr preferRelativeResize="0">
            <a:picLocks/>
          </p:cNvPicPr>
          <p:nvPr userDrawn="1"/>
        </p:nvPicPr>
        <p:blipFill>
          <a:blip r:embed="rId2" cstate="print">
            <a:alphaModFix amt="71000"/>
          </a:blip>
          <a:stretch>
            <a:fillRect/>
          </a:stretch>
        </p:blipFill>
        <p:spPr>
          <a:xfrm>
            <a:off x="0" y="2729624"/>
            <a:ext cx="9144000" cy="1512177"/>
          </a:xfrm>
          <a:prstGeom prst="rect">
            <a:avLst/>
          </a:prstGeom>
        </p:spPr>
      </p:pic>
      <p:pic>
        <p:nvPicPr>
          <p:cNvPr id="18" name="Picture 5" descr="\\Ithdver-fs4\CICD_Marketing\11_360_SRH_Brandnet\02_SRH_Hochschulen\01_Designkonstanten\01_Logos\SRH_HS_HEIDELBERG\01 RZ Logo HS HD\SRH_HS_HEIDELBERG_RGB_für_PP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1189"/>
            <a:ext cx="307986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2822372"/>
            <a:ext cx="1504557" cy="1504557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el 8"/>
          <p:cNvSpPr>
            <a:spLocks noGrp="1"/>
          </p:cNvSpPr>
          <p:nvPr>
            <p:ph type="title" hasCustomPrompt="1"/>
          </p:nvPr>
        </p:nvSpPr>
        <p:spPr>
          <a:xfrm>
            <a:off x="604838" y="454215"/>
            <a:ext cx="6545262" cy="11325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all" baseline="0">
                <a:solidFill>
                  <a:srgbClr val="86A315"/>
                </a:solidFill>
                <a:latin typeface="Frutiger 45 light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Inhaltsverzeichnis</a:t>
            </a:r>
          </a:p>
        </p:txBody>
      </p:sp>
      <p:sp>
        <p:nvSpPr>
          <p:cNvPr id="7" name="Inhaltsplatzhalter 24"/>
          <p:cNvSpPr>
            <a:spLocks noGrp="1"/>
          </p:cNvSpPr>
          <p:nvPr>
            <p:ph sz="quarter" idx="12" hasCustomPrompt="1"/>
          </p:nvPr>
        </p:nvSpPr>
        <p:spPr>
          <a:xfrm>
            <a:off x="604838" y="1828800"/>
            <a:ext cx="8128800" cy="392400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Font typeface="Frutiger LT Std 47 Light Cn" pitchFamily="34" charset="0"/>
              <a:buNone/>
              <a:defRPr sz="2400">
                <a:solidFill>
                  <a:srgbClr val="86A315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18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4838" y="1838327"/>
            <a:ext cx="8069262" cy="495300"/>
          </a:xfrm>
        </p:spPr>
        <p:txBody>
          <a:bodyPr>
            <a:noAutofit/>
          </a:bodyPr>
          <a:lstStyle>
            <a:lvl1pPr marL="358775" indent="-358775">
              <a:buNone/>
              <a:defRPr sz="2400" cap="none" baseline="0">
                <a:solidFill>
                  <a:schemeClr val="tx1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/>
              <a:t>Subheadline einfügen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2" hasCustomPrompt="1"/>
          </p:nvPr>
        </p:nvSpPr>
        <p:spPr>
          <a:xfrm>
            <a:off x="604838" y="2505076"/>
            <a:ext cx="8081962" cy="3216275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spcBef>
                <a:spcPts val="1200"/>
              </a:spcBef>
              <a:buClrTx/>
              <a:buFont typeface="Frutiger 45 light" panose="020B0500000000000000" pitchFamily="34" charset="0"/>
              <a:buChar char="&gt;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04838" y="454215"/>
            <a:ext cx="6545262" cy="11325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all" baseline="0">
                <a:solidFill>
                  <a:srgbClr val="86A315"/>
                </a:solidFill>
                <a:latin typeface="Frutiger 45 light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(immer nach unten ausrichten)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1" y="2582"/>
            <a:ext cx="1432518" cy="14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5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3643313"/>
            <a:ext cx="9144000" cy="1514475"/>
          </a:xfrm>
          <a:prstGeom prst="rect">
            <a:avLst/>
          </a:prstGeom>
          <a:solidFill>
            <a:srgbClr val="86A31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sp>
        <p:nvSpPr>
          <p:cNvPr id="14" name="Titel 10"/>
          <p:cNvSpPr>
            <a:spLocks noGrp="1"/>
          </p:cNvSpPr>
          <p:nvPr>
            <p:ph type="title"/>
          </p:nvPr>
        </p:nvSpPr>
        <p:spPr>
          <a:xfrm>
            <a:off x="604838" y="3673794"/>
            <a:ext cx="8164762" cy="1436687"/>
          </a:xfrm>
        </p:spPr>
        <p:txBody>
          <a:bodyPr anchor="ctr"/>
          <a:lstStyle>
            <a:lvl1pPr>
              <a:lnSpc>
                <a:spcPts val="35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Picture 5" descr="\\Ithdver-fs4\CICD_Marketing\11_360_SRH_Brandnet\02_SRH_Hochschulen\01_Designkonstanten\01_Logos\SRH_HS_HEIDELBERG\01 RZ Logo HS HD\SRH_HS_HEIDELBERG_RGB_für_PP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812" y="5521189"/>
            <a:ext cx="307986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1" y="2582"/>
            <a:ext cx="1432518" cy="14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1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1416" y="1"/>
            <a:ext cx="9155077" cy="515159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884400" y="694802"/>
            <a:ext cx="4654800" cy="99001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ts val="3500"/>
              </a:lnSpc>
              <a:defRPr sz="2400" b="0" cap="all" baseline="0">
                <a:solidFill>
                  <a:schemeClr val="bg1"/>
                </a:solidFill>
                <a:latin typeface="Frutiger 45 light" pitchFamily="34" charset="0"/>
              </a:defRPr>
            </a:lvl1pPr>
          </a:lstStyle>
          <a:p>
            <a:r>
              <a:rPr lang="de-DE" dirty="0"/>
              <a:t>Titel durch Klicken bearbeiten </a:t>
            </a:r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3884400" y="1936800"/>
            <a:ext cx="4572000" cy="1875600"/>
          </a:xfrm>
        </p:spPr>
        <p:txBody>
          <a:bodyPr lIns="0">
            <a:noAutofit/>
          </a:bodyPr>
          <a:lstStyle>
            <a:lvl1pPr marL="358775" indent="-358775">
              <a:lnSpc>
                <a:spcPts val="35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2400">
                <a:solidFill>
                  <a:schemeClr val="bg1"/>
                </a:solidFill>
                <a:latin typeface="Frutiger 45 light" pitchFamily="34" charset="0"/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  <a:latin typeface="Frutiger LT Std 57 Cn" pitchFamily="34" charset="0"/>
              </a:defRPr>
            </a:lvl2pPr>
            <a:lvl3pPr marL="0" indent="0">
              <a:buClr>
                <a:schemeClr val="bg1"/>
              </a:buClr>
              <a:buFontTx/>
              <a:buNone/>
              <a:defRPr sz="2000">
                <a:solidFill>
                  <a:schemeClr val="bg1"/>
                </a:solidFill>
                <a:latin typeface="Frutiger LT Std 57 Cn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utiger LT Std 57 Cn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utiger LT Std 57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pic>
        <p:nvPicPr>
          <p:cNvPr id="8" name="Picture 5" descr="\\Ithdver-fs4\CICD_Marketing\11_360_SRH_Brandnet\02_SRH_Hochschulen\01_Designkonstanten\01_Logos\SRH_HS_HEIDELBERG\01 RZ Logo HS HD\SRH_HS_HEIDELBERG_RGB_für_PP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812" y="5521189"/>
            <a:ext cx="307986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72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helor_Zwischen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643313"/>
            <a:ext cx="9144000" cy="1514475"/>
          </a:xfrm>
          <a:prstGeom prst="rect">
            <a:avLst/>
          </a:prstGeom>
          <a:solidFill>
            <a:srgbClr val="EDAB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sp>
        <p:nvSpPr>
          <p:cNvPr id="14" name="Titel 10"/>
          <p:cNvSpPr>
            <a:spLocks noGrp="1"/>
          </p:cNvSpPr>
          <p:nvPr>
            <p:ph type="title"/>
          </p:nvPr>
        </p:nvSpPr>
        <p:spPr>
          <a:xfrm>
            <a:off x="604838" y="3673794"/>
            <a:ext cx="8164762" cy="1436687"/>
          </a:xfrm>
        </p:spPr>
        <p:txBody>
          <a:bodyPr anchor="ctr"/>
          <a:lstStyle>
            <a:lvl1pPr>
              <a:lnSpc>
                <a:spcPts val="35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Picture 5" descr="\\Ithdver-fs4\CICD_Marketing\11_360_SRH_Brandnet\02_SRH_Hochschulen\01_Designkonstanten\01_Logos\SRH_HS_HEIDELBERG\01 RZ Logo HS HD\SRH_HS_HEIDELBERG_RGB_für_PP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812" y="5521189"/>
            <a:ext cx="307986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1" y="2582"/>
            <a:ext cx="1432518" cy="14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3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helor_Zwischenfolie_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1416" y="0"/>
            <a:ext cx="9155077" cy="5151591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884400" y="694802"/>
            <a:ext cx="4654800" cy="99001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ts val="3500"/>
              </a:lnSpc>
              <a:defRPr sz="2400" b="0" cap="all" baseline="0">
                <a:solidFill>
                  <a:schemeClr val="bg1"/>
                </a:solidFill>
                <a:latin typeface="Frutiger 45 light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3884400" y="1936800"/>
            <a:ext cx="4572000" cy="1875600"/>
          </a:xfrm>
        </p:spPr>
        <p:txBody>
          <a:bodyPr lIns="0">
            <a:noAutofit/>
          </a:bodyPr>
          <a:lstStyle>
            <a:lvl1pPr marL="358775" indent="-358775">
              <a:lnSpc>
                <a:spcPts val="35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2400">
                <a:solidFill>
                  <a:schemeClr val="bg1"/>
                </a:solidFill>
                <a:latin typeface="Frutiger 45 light" pitchFamily="34" charset="0"/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  <a:latin typeface="Frutiger LT Std 57 Cn" pitchFamily="34" charset="0"/>
              </a:defRPr>
            </a:lvl2pPr>
            <a:lvl3pPr marL="0" indent="0">
              <a:buClr>
                <a:schemeClr val="bg1"/>
              </a:buClr>
              <a:buFontTx/>
              <a:buNone/>
              <a:defRPr sz="2000">
                <a:solidFill>
                  <a:schemeClr val="bg1"/>
                </a:solidFill>
                <a:latin typeface="Frutiger LT Std 57 Cn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utiger LT Std 57 Cn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utiger LT Std 57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pic>
        <p:nvPicPr>
          <p:cNvPr id="8" name="Picture 5" descr="\\Ithdver-fs4\CICD_Marketing\11_360_SRH_Brandnet\02_SRH_Hochschulen\01_Designkonstanten\01_Logos\SRH_HS_HEIDELBERG\01 RZ Logo HS HD\SRH_HS_HEIDELBERG_RGB_für_PP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812" y="5521189"/>
            <a:ext cx="307986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60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helor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4838" y="1838327"/>
            <a:ext cx="8069262" cy="495300"/>
          </a:xfrm>
        </p:spPr>
        <p:txBody>
          <a:bodyPr>
            <a:noAutofit/>
          </a:bodyPr>
          <a:lstStyle>
            <a:lvl1pPr marL="358775" indent="-358775">
              <a:buNone/>
              <a:defRPr sz="2400" cap="none" baseline="0">
                <a:solidFill>
                  <a:schemeClr val="tx1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/>
              <a:t>Subheadline einfügen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2" hasCustomPrompt="1"/>
          </p:nvPr>
        </p:nvSpPr>
        <p:spPr>
          <a:xfrm>
            <a:off x="604838" y="2505076"/>
            <a:ext cx="8081962" cy="3216275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spcBef>
                <a:spcPts val="1200"/>
              </a:spcBef>
              <a:buClrTx/>
              <a:buFont typeface="Frutiger 45 light" panose="020B0500000000000000" pitchFamily="34" charset="0"/>
              <a:buChar char="&gt;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04838" y="619126"/>
            <a:ext cx="6545262" cy="955676"/>
          </a:xfrm>
        </p:spPr>
        <p:txBody>
          <a:bodyPr/>
          <a:lstStyle>
            <a:lvl1pPr>
              <a:defRPr sz="2400" b="0">
                <a:solidFill>
                  <a:srgbClr val="D69600"/>
                </a:solidFill>
              </a:defRPr>
            </a:lvl1pPr>
          </a:lstStyle>
          <a:p>
            <a:r>
              <a:rPr lang="de-DE" dirty="0">
                <a:latin typeface="Frutiger 45 light" pitchFamily="34" charset="0"/>
              </a:rPr>
              <a:t>Headline</a:t>
            </a:r>
            <a:br>
              <a:rPr lang="de-DE" dirty="0">
                <a:latin typeface="Frutiger 45 light" pitchFamily="34" charset="0"/>
              </a:rPr>
            </a:br>
            <a:r>
              <a:rPr lang="de-DE" dirty="0"/>
              <a:t>(immer nach unten ausrichten)</a:t>
            </a:r>
            <a:endParaRPr lang="de-DE" dirty="0">
              <a:latin typeface="Frutiger 45 light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1" y="2582"/>
            <a:ext cx="1432518" cy="14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6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65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_Zwischenfoli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3643313"/>
            <a:ext cx="9144000" cy="1514475"/>
          </a:xfrm>
          <a:prstGeom prst="rect">
            <a:avLst/>
          </a:prstGeom>
          <a:solidFill>
            <a:srgbClr val="2E63A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2E63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04838" y="3673794"/>
            <a:ext cx="8164762" cy="1436687"/>
          </a:xfrm>
        </p:spPr>
        <p:txBody>
          <a:bodyPr anchor="ctr"/>
          <a:lstStyle>
            <a:lvl1pPr>
              <a:lnSpc>
                <a:spcPts val="35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1" y="2582"/>
            <a:ext cx="1432518" cy="143251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90" y="5445224"/>
            <a:ext cx="296418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7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_Zwischenfolie_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1416" y="0"/>
            <a:ext cx="9155077" cy="5151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884400" y="694802"/>
            <a:ext cx="4654800" cy="990015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ts val="3500"/>
              </a:lnSpc>
              <a:defRPr sz="2400" b="0" cap="all" baseline="0">
                <a:solidFill>
                  <a:schemeClr val="bg1"/>
                </a:solidFill>
                <a:latin typeface="Frutiger 45 light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3884400" y="1936800"/>
            <a:ext cx="4572000" cy="1875600"/>
          </a:xfrm>
        </p:spPr>
        <p:txBody>
          <a:bodyPr lIns="0">
            <a:noAutofit/>
          </a:bodyPr>
          <a:lstStyle>
            <a:lvl1pPr marL="358775" indent="-358775">
              <a:lnSpc>
                <a:spcPts val="35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2400">
                <a:solidFill>
                  <a:schemeClr val="bg1"/>
                </a:solidFill>
                <a:latin typeface="Frutiger 45 light" pitchFamily="34" charset="0"/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  <a:latin typeface="Frutiger LT Std 57 Cn" pitchFamily="34" charset="0"/>
              </a:defRPr>
            </a:lvl2pPr>
            <a:lvl3pPr marL="0" indent="0">
              <a:buClr>
                <a:schemeClr val="bg1"/>
              </a:buClr>
              <a:buFontTx/>
              <a:buNone/>
              <a:defRPr sz="2000">
                <a:solidFill>
                  <a:schemeClr val="bg1"/>
                </a:solidFill>
                <a:latin typeface="Frutiger LT Std 57 Cn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utiger LT Std 57 Cn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utiger LT Std 57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‹Nr.›</a:t>
            </a:fld>
            <a:endParaRPr lang="en-US" kern="10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90" y="5445224"/>
            <a:ext cx="296418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04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xmlns="" id="{05261820-F2AD-4C60-8C73-B24109072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340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think-cell Folie" r:id="rId4" imgW="424" imgH="424" progId="TCLayout.ActiveDocument.1">
                  <p:embed/>
                </p:oleObj>
              </mc:Choice>
              <mc:Fallback>
                <p:oleObj name="think-cell Folie" r:id="rId4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Inhaltsplatzhalter 24"/>
          <p:cNvSpPr>
            <a:spLocks noGrp="1"/>
          </p:cNvSpPr>
          <p:nvPr>
            <p:ph sz="quarter" idx="12" hasCustomPrompt="1"/>
          </p:nvPr>
        </p:nvSpPr>
        <p:spPr>
          <a:xfrm>
            <a:off x="604838" y="1808480"/>
            <a:ext cx="8081962" cy="3912871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spcBef>
                <a:spcPts val="1200"/>
              </a:spcBef>
              <a:buClrTx/>
              <a:buFont typeface="Frutiger 45 light" panose="020B0500000000000000" pitchFamily="34" charset="0"/>
              <a:buChar char="&gt;"/>
              <a:defRPr sz="2000">
                <a:solidFill>
                  <a:schemeClr val="tx1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de-DE" dirty="0" err="1"/>
              <a:t>Fliesstext</a:t>
            </a:r>
            <a:r>
              <a:rPr lang="de-DE" dirty="0"/>
              <a:t> einfügen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04838" y="619126"/>
            <a:ext cx="8112442" cy="955676"/>
          </a:xfrm>
        </p:spPr>
        <p:txBody>
          <a:bodyPr/>
          <a:lstStyle>
            <a:lvl1pPr>
              <a:defRPr sz="2000" b="0">
                <a:solidFill>
                  <a:srgbClr val="2E63AC"/>
                </a:solidFill>
              </a:defRPr>
            </a:lvl1pPr>
          </a:lstStyle>
          <a:p>
            <a:r>
              <a:rPr lang="de-DE" dirty="0">
                <a:latin typeface="Frutiger 45 light" pitchFamily="34" charset="0"/>
              </a:rPr>
              <a:t>Headline</a:t>
            </a:r>
            <a:br>
              <a:rPr lang="de-DE" dirty="0">
                <a:latin typeface="Frutiger 45 light" pitchFamily="34" charset="0"/>
              </a:rPr>
            </a:br>
            <a:r>
              <a:rPr lang="de-DE" dirty="0"/>
              <a:t>(immer nach unten ausrichten)</a:t>
            </a:r>
            <a:endParaRPr lang="de-DE" dirty="0">
              <a:latin typeface="Frutiger 45 light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805" y="111125"/>
            <a:ext cx="8108315" cy="447675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Kapitel einfügen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 smtClean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32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-981"/>
            <a:ext cx="9144000" cy="5152571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rgbClr val="86A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" y="2212218"/>
            <a:ext cx="9144000" cy="2741700"/>
          </a:xfrm>
        </p:spPr>
        <p:txBody>
          <a:bodyPr lIns="0">
            <a:noAutofit/>
          </a:bodyPr>
          <a:lstStyle>
            <a:lvl1pPr marL="0" indent="0" algn="ctr">
              <a:buClr>
                <a:schemeClr val="bg1"/>
              </a:buClr>
              <a:buFontTx/>
              <a:buNone/>
              <a:defRPr sz="2800" cap="all" baseline="0">
                <a:solidFill>
                  <a:schemeClr val="bg1"/>
                </a:solidFill>
                <a:latin typeface="Frutiger 45 light" pitchFamily="34" charset="0"/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  <a:latin typeface="Frutiger LT Std 57 Cn" pitchFamily="34" charset="0"/>
              </a:defRPr>
            </a:lvl2pPr>
            <a:lvl3pPr marL="0" indent="0">
              <a:buClr>
                <a:schemeClr val="bg1"/>
              </a:buClr>
              <a:buFontTx/>
              <a:buNone/>
              <a:defRPr sz="2000">
                <a:solidFill>
                  <a:schemeClr val="bg1"/>
                </a:solidFill>
                <a:latin typeface="Frutiger LT Std 57 Cn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utiger LT Std 57 Cn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utiger LT Std 57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r>
              <a:rPr lang="de-DE" kern="1000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kern="1000" smtClean="0">
                <a:solidFill>
                  <a:prstClr val="white"/>
                </a:solidFill>
              </a:rPr>
              <a:pPr/>
              <a:t>‹Nr.›</a:t>
            </a:fld>
            <a:endParaRPr lang="en-US" kern="1000" dirty="0">
              <a:solidFill>
                <a:prstClr val="white"/>
              </a:solidFill>
            </a:endParaRPr>
          </a:p>
        </p:txBody>
      </p:sp>
      <p:pic>
        <p:nvPicPr>
          <p:cNvPr id="8" name="Picture 5" descr="\\Ithdver-fs4\CICD_Marketing\11_360_SRH_Brandnet\02_SRH_Hochschulen\01_Designkonstanten\01_Logos\SRH_HS_HEIDELBERG\01 RZ Logo HS HD\SRH_HS_HEIDELBERG_RGB_für_PP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812" y="5521189"/>
            <a:ext cx="307986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79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98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4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5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8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3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08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87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CE350-893C-4A26-853A-EBEF8B283048}" type="datetimeFigureOut">
              <a:rPr lang="de-DE" smtClean="0"/>
              <a:t>05.02.2020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D9C9-9C6D-413B-988C-DAD07FE20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5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xmlns="" id="{D63B7AE2-AC23-4C3E-825D-D6C6FC4943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774258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think-cell Folie" r:id="rId16" imgW="424" imgH="424" progId="TCLayout.ActiveDocument.1">
                  <p:embed/>
                </p:oleObj>
              </mc:Choice>
              <mc:Fallback>
                <p:oleObj name="think-cell Folie" r:id="rId16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4838" y="18367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4838" y="322729"/>
            <a:ext cx="8094662" cy="12758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Datumsplatzhalter 4"/>
          <p:cNvSpPr txBox="1">
            <a:spLocks/>
          </p:cNvSpPr>
          <p:nvPr/>
        </p:nvSpPr>
        <p:spPr>
          <a:xfrm>
            <a:off x="473946" y="6540323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900" kern="1000" baseline="0">
                <a:solidFill>
                  <a:schemeClr val="bg1"/>
                </a:solidFill>
                <a:latin typeface="Frutiger LT Std 45 Light"/>
              </a:defRPr>
            </a:lvl1pPr>
          </a:lstStyle>
          <a:p>
            <a:pPr>
              <a:defRPr/>
            </a:pPr>
            <a:fld id="{5497E831-7BC6-3E4C-AECC-E9FA8FBA2FB6}" type="datetime1">
              <a:rPr lang="de-DE" smtClean="0">
                <a:solidFill>
                  <a:prstClr val="white"/>
                </a:solidFill>
              </a:rPr>
              <a:pPr>
                <a:defRPr/>
              </a:pPr>
              <a:t>05.02.2020</a:t>
            </a:fld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de-DE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umsplatzhalter 4"/>
          <p:cNvSpPr txBox="1">
            <a:spLocks/>
          </p:cNvSpPr>
          <p:nvPr/>
        </p:nvSpPr>
        <p:spPr>
          <a:xfrm>
            <a:off x="626346" y="6587219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900" kern="1000" baseline="0">
                <a:solidFill>
                  <a:schemeClr val="bg1"/>
                </a:solidFill>
                <a:latin typeface="Frutiger LT Std 45 Light"/>
              </a:defRPr>
            </a:lvl1pPr>
          </a:lstStyle>
          <a:p>
            <a:pPr>
              <a:defRPr/>
            </a:pPr>
            <a:fld id="{5497E831-7BC6-3E4C-AECC-E9FA8FBA2FB6}" type="datetime1">
              <a:rPr lang="de-DE" smtClean="0">
                <a:solidFill>
                  <a:prstClr val="white"/>
                </a:solidFill>
              </a:rPr>
              <a:pPr>
                <a:defRPr/>
              </a:pPr>
              <a:t>05.02.2020</a:t>
            </a:fld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de-DE" dirty="0">
                <a:solidFill>
                  <a:prstClr val="white"/>
                </a:solidFill>
              </a:rPr>
              <a:t>Seite </a:t>
            </a:r>
            <a:fld id="{B0EC0A60-F7A1-4071-A771-7EB6B88B79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400" b="0" kern="1200" cap="all" baseline="0" dirty="0">
          <a:solidFill>
            <a:srgbClr val="86A315"/>
          </a:solidFill>
          <a:latin typeface="Frutiger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Frutiger 45 light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10" Type="http://schemas.openxmlformats.org/officeDocument/2006/relationships/image" Target="../media/image33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10" Type="http://schemas.openxmlformats.org/officeDocument/2006/relationships/image" Target="../media/image33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3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78"/>
          <a:stretch/>
        </p:blipFill>
        <p:spPr>
          <a:xfrm>
            <a:off x="-180529" y="-27384"/>
            <a:ext cx="9606823" cy="3913584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-576572" y="4005064"/>
            <a:ext cx="10297144" cy="1008112"/>
          </a:xfrm>
          <a:prstGeom prst="roundRect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Topographie und Programmatiken der Sport-Stiftungen in Deutschland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2407972" y="980728"/>
            <a:ext cx="4176464" cy="2232248"/>
          </a:xfrm>
          <a:prstGeom prst="round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Calibri" panose="020F0502020204030204" pitchFamily="34" charset="0"/>
              </a:rPr>
              <a:t>Friedrich-Schiller-Universität Jena </a:t>
            </a:r>
          </a:p>
          <a:p>
            <a:pPr algn="ctr"/>
            <a:r>
              <a:rPr lang="de-DE" sz="1200" b="1" dirty="0">
                <a:latin typeface="Calibri" panose="020F0502020204030204" pitchFamily="34" charset="0"/>
              </a:rPr>
              <a:t>Fakultät für Sozial- und Verhaltenswissenschaften</a:t>
            </a:r>
            <a:endParaRPr lang="de-DE" sz="1200" b="1" dirty="0" smtClean="0"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latin typeface="Calibri" panose="020F0502020204030204" pitchFamily="34" charset="0"/>
              </a:rPr>
              <a:t>–</a:t>
            </a:r>
          </a:p>
          <a:p>
            <a:pPr algn="ctr"/>
            <a:r>
              <a:rPr lang="de-DE" sz="1200" b="1" i="1" dirty="0" smtClean="0">
                <a:latin typeface="Calibri" panose="020F0502020204030204" pitchFamily="34" charset="0"/>
              </a:rPr>
              <a:t>Disputation </a:t>
            </a:r>
            <a:r>
              <a:rPr lang="de-DE" sz="1200" b="1" dirty="0" smtClean="0">
                <a:latin typeface="Calibri" panose="020F0502020204030204" pitchFamily="34" charset="0"/>
              </a:rPr>
              <a:t>gemäß § 8 Promotionsordnung</a:t>
            </a:r>
          </a:p>
          <a:p>
            <a:pPr algn="ctr"/>
            <a:endParaRPr lang="de-DE" sz="1200" b="1" i="1" dirty="0" smtClean="0">
              <a:latin typeface="Calibri" panose="020F0502020204030204" pitchFamily="34" charset="0"/>
            </a:endParaRPr>
          </a:p>
          <a:p>
            <a:pPr algn="ctr"/>
            <a:endParaRPr lang="de-DE" sz="1200" b="1" i="1" dirty="0" smtClean="0">
              <a:latin typeface="Calibri" panose="020F0502020204030204" pitchFamily="34" charset="0"/>
            </a:endParaRPr>
          </a:p>
          <a:p>
            <a:pPr algn="ctr"/>
            <a:r>
              <a:rPr lang="de-DE" sz="1200" dirty="0">
                <a:latin typeface="Calibri" panose="020F0502020204030204" pitchFamily="34" charset="0"/>
              </a:rPr>
              <a:t>30.01.2020, 14:00 Uhr, Raum 1096 </a:t>
            </a:r>
            <a:r>
              <a:rPr lang="de-DE" sz="1200" dirty="0" smtClean="0">
                <a:latin typeface="Calibri" panose="020F0502020204030204" pitchFamily="34" charset="0"/>
              </a:rPr>
              <a:t>(Multimediazentrum)</a:t>
            </a:r>
          </a:p>
          <a:p>
            <a:pPr algn="ctr"/>
            <a:endParaRPr lang="de-DE" sz="1200" dirty="0" smtClean="0">
              <a:latin typeface="Calibri" panose="020F0502020204030204" pitchFamily="34" charset="0"/>
            </a:endParaRPr>
          </a:p>
          <a:p>
            <a:pPr algn="ctr"/>
            <a:endParaRPr lang="de-DE" sz="1200" dirty="0"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latin typeface="Calibri" panose="020F0502020204030204" pitchFamily="34" charset="0"/>
              </a:rPr>
              <a:t>Johannes Laurent Sauerwein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80529" y="3897064"/>
            <a:ext cx="9433049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97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Empirische Forschung: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Ergebnisauszug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10</a:t>
            </a:fld>
            <a:endParaRPr lang="en-US" kern="1000" dirty="0"/>
          </a:p>
        </p:txBody>
      </p:sp>
      <p:pic>
        <p:nvPicPr>
          <p:cNvPr id="13" name="Grafik 12" descr="Lupe">
            <a:extLst>
              <a:ext uri="{FF2B5EF4-FFF2-40B4-BE49-F238E27FC236}">
                <a16:creationId xmlns="" xmlns:a16="http://schemas.microsoft.com/office/drawing/2014/main" id="{04944F4E-EB70-47F8-864A-C0DA4375C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3939" y="2060848"/>
            <a:ext cx="1291196" cy="1291196"/>
          </a:xfrm>
          <a:prstGeom prst="rect">
            <a:avLst/>
          </a:prstGeom>
        </p:spPr>
      </p:pic>
      <p:pic>
        <p:nvPicPr>
          <p:cNvPr id="14" name="Grafik 13" descr="Spielbuch">
            <a:extLst>
              <a:ext uri="{FF2B5EF4-FFF2-40B4-BE49-F238E27FC236}">
                <a16:creationId xmlns="" xmlns:a16="http://schemas.microsoft.com/office/drawing/2014/main" id="{8B820BD7-BFA1-4D24-8A12-AA7D73EAF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330" y="2474976"/>
            <a:ext cx="1828282" cy="18282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171450" y="1667022"/>
            <a:ext cx="412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800" spc="-1500" dirty="0" smtClean="0">
                <a:solidFill>
                  <a:schemeClr val="bg1"/>
                </a:solidFill>
              </a:rPr>
              <a:t>03</a:t>
            </a:r>
            <a:endParaRPr lang="de-DE" sz="28800" spc="-15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67335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Explorative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>
                <a:latin typeface="Calibri Light"/>
              </a:rPr>
              <a:t>Die explorative Strukturanalyse war längsschnittlich angelegt und untersuchte alle </a:t>
            </a:r>
            <a:r>
              <a:rPr lang="de-DE" dirty="0" smtClean="0">
                <a:latin typeface="Calibri Light"/>
              </a:rPr>
              <a:t>22.751 </a:t>
            </a:r>
            <a:r>
              <a:rPr lang="de-DE" dirty="0">
                <a:latin typeface="Calibri Light"/>
              </a:rPr>
              <a:t>veröffentlichten </a:t>
            </a:r>
            <a:r>
              <a:rPr lang="de-DE" dirty="0" smtClean="0">
                <a:latin typeface="Calibri Light"/>
              </a:rPr>
              <a:t>Stiftungsporträts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xmlns="" id="{64AA9741-789A-453F-8344-6D4ABC977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475480"/>
              </p:ext>
            </p:extLst>
          </p:nvPr>
        </p:nvGraphicFramePr>
        <p:xfrm>
          <a:off x="377057" y="1124744"/>
          <a:ext cx="8318326" cy="538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1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Explorative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>
                <a:latin typeface="Calibri Light"/>
              </a:rPr>
              <a:t>Die Ergebnisse der Strukturanalyse zeigen, dass sich grundlegend fünf Kategorien von Sport-Stiftungen unterscheiden </a:t>
            </a:r>
            <a:r>
              <a:rPr lang="de-DE" dirty="0" smtClean="0">
                <a:latin typeface="Calibri Light"/>
              </a:rPr>
              <a:t>lassen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676"/>
          <p:cNvSpPr>
            <a:spLocks noChangeAspect="1" noChangeArrowheads="1"/>
          </p:cNvSpPr>
          <p:nvPr/>
        </p:nvSpPr>
        <p:spPr bwMode="auto">
          <a:xfrm>
            <a:off x="863258" y="2439306"/>
            <a:ext cx="3672962" cy="533056"/>
          </a:xfrm>
          <a:prstGeom prst="rect">
            <a:avLst/>
          </a:prstGeom>
          <a:solidFill>
            <a:srgbClr val="002060">
              <a:alpha val="67000"/>
            </a:srgbClr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Ungewichtete Betrachtungsweise</a:t>
            </a:r>
            <a:endParaRPr kumimoji="1" lang="de-DE" altLang="de-DE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Rectangle 676"/>
          <p:cNvSpPr>
            <a:spLocks noChangeAspect="1" noChangeArrowheads="1"/>
          </p:cNvSpPr>
          <p:nvPr/>
        </p:nvSpPr>
        <p:spPr bwMode="auto">
          <a:xfrm>
            <a:off x="863258" y="3095554"/>
            <a:ext cx="3672962" cy="417314"/>
          </a:xfrm>
          <a:prstGeom prst="rect">
            <a:avLst/>
          </a:prstGeom>
          <a:noFill/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Sportfördernde Stiftungen </a:t>
            </a:r>
            <a:r>
              <a:rPr kumimoji="1" lang="de-DE" altLang="de-D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1" lang="de-DE" altLang="de-DE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1" lang="de-DE" altLang="de-DE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= 534)</a:t>
            </a:r>
            <a:endParaRPr kumimoji="1" lang="de-DE" altLang="de-D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Rectangle 676"/>
          <p:cNvSpPr>
            <a:spLocks noChangeAspect="1" noChangeArrowheads="1"/>
          </p:cNvSpPr>
          <p:nvPr/>
        </p:nvSpPr>
        <p:spPr bwMode="auto">
          <a:xfrm>
            <a:off x="863258" y="5719316"/>
            <a:ext cx="3672961" cy="41731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86A315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dirty="0">
                <a:solidFill>
                  <a:prstClr val="white"/>
                </a:solidFill>
                <a:latin typeface="+mn-lt"/>
              </a:rPr>
              <a:t>i</a:t>
            </a:r>
            <a:r>
              <a:rPr lang="de-DE" altLang="de-DE" dirty="0" smtClean="0">
                <a:solidFill>
                  <a:prstClr val="white"/>
                </a:solidFill>
                <a:latin typeface="+mn-lt"/>
              </a:rPr>
              <a:t>nsgesamt 2.412 relevante Stiftungen</a:t>
            </a:r>
            <a:endParaRPr lang="de-DE" altLang="de-DE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" name="Rectangle 676"/>
          <p:cNvSpPr>
            <a:spLocks noChangeAspect="1" noChangeArrowheads="1"/>
          </p:cNvSpPr>
          <p:nvPr/>
        </p:nvSpPr>
        <p:spPr bwMode="auto">
          <a:xfrm>
            <a:off x="863258" y="3614468"/>
            <a:ext cx="3672962" cy="417314"/>
          </a:xfrm>
          <a:prstGeom prst="rect">
            <a:avLst/>
          </a:prstGeom>
          <a:noFill/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Gesellschaftspolitik</a:t>
            </a:r>
            <a:r>
              <a:rPr kumimoji="1" lang="de-DE" altLang="de-DE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mit Sport </a:t>
            </a:r>
            <a:r>
              <a:rPr kumimoji="1" lang="de-DE" altLang="de-DE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1" lang="de-DE" altLang="de-DE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1" lang="de-DE" altLang="de-DE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= 262)</a:t>
            </a:r>
            <a:endParaRPr kumimoji="1" lang="de-DE" altLang="de-DE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676"/>
          <p:cNvSpPr>
            <a:spLocks noChangeAspect="1" noChangeArrowheads="1"/>
          </p:cNvSpPr>
          <p:nvPr/>
        </p:nvSpPr>
        <p:spPr bwMode="auto">
          <a:xfrm>
            <a:off x="863258" y="4143504"/>
            <a:ext cx="3672962" cy="41731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de-DE" altLang="de-DE" kern="0" dirty="0">
                <a:solidFill>
                  <a:prstClr val="black"/>
                </a:solidFill>
                <a:latin typeface="+mn-lt"/>
              </a:rPr>
              <a:t>Gesellschaftspolitik </a:t>
            </a:r>
            <a:r>
              <a:rPr lang="de-DE" altLang="de-DE" kern="0" dirty="0" smtClean="0">
                <a:solidFill>
                  <a:prstClr val="black"/>
                </a:solidFill>
                <a:latin typeface="+mn-lt"/>
              </a:rPr>
              <a:t>von Sport </a:t>
            </a:r>
            <a:r>
              <a:rPr lang="de-DE" altLang="de-DE" b="0" kern="0" dirty="0">
                <a:solidFill>
                  <a:prstClr val="black"/>
                </a:solidFill>
                <a:latin typeface="+mn-lt"/>
              </a:rPr>
              <a:t>(</a:t>
            </a:r>
            <a:r>
              <a:rPr lang="de-DE" altLang="de-DE" b="0" i="1" kern="0" dirty="0">
                <a:solidFill>
                  <a:prstClr val="black"/>
                </a:solidFill>
                <a:latin typeface="+mn-lt"/>
              </a:rPr>
              <a:t>n</a:t>
            </a:r>
            <a:r>
              <a:rPr lang="de-DE" altLang="de-DE" b="0" kern="0" dirty="0">
                <a:solidFill>
                  <a:prstClr val="black"/>
                </a:solidFill>
                <a:latin typeface="+mn-lt"/>
              </a:rPr>
              <a:t>= </a:t>
            </a:r>
            <a:r>
              <a:rPr lang="de-DE" altLang="de-DE" b="0" kern="0" dirty="0" smtClean="0">
                <a:solidFill>
                  <a:prstClr val="black"/>
                </a:solidFill>
                <a:latin typeface="+mn-lt"/>
              </a:rPr>
              <a:t>22)</a:t>
            </a:r>
            <a:endParaRPr lang="de-DE" altLang="de-DE" b="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Rectangle 676"/>
          <p:cNvSpPr>
            <a:spLocks noChangeAspect="1" noChangeArrowheads="1"/>
          </p:cNvSpPr>
          <p:nvPr/>
        </p:nvSpPr>
        <p:spPr bwMode="auto">
          <a:xfrm>
            <a:off x="863258" y="4674010"/>
            <a:ext cx="3672962" cy="41731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de-DE" altLang="de-DE" kern="0" dirty="0">
                <a:solidFill>
                  <a:prstClr val="black"/>
                </a:solidFill>
                <a:latin typeface="+mn-lt"/>
              </a:rPr>
              <a:t>Gesellschaftspolitik </a:t>
            </a:r>
            <a:r>
              <a:rPr lang="de-DE" altLang="de-DE" kern="0" dirty="0" smtClean="0">
                <a:solidFill>
                  <a:prstClr val="black"/>
                </a:solidFill>
                <a:latin typeface="+mn-lt"/>
              </a:rPr>
              <a:t>&amp; Sportförderung mit </a:t>
            </a:r>
            <a:r>
              <a:rPr lang="de-DE" altLang="de-DE" kern="0" dirty="0">
                <a:solidFill>
                  <a:prstClr val="black"/>
                </a:solidFill>
                <a:latin typeface="+mn-lt"/>
              </a:rPr>
              <a:t>Sport </a:t>
            </a:r>
            <a:r>
              <a:rPr lang="de-DE" altLang="de-DE" b="0" kern="0" dirty="0">
                <a:solidFill>
                  <a:prstClr val="black"/>
                </a:solidFill>
                <a:latin typeface="+mn-lt"/>
              </a:rPr>
              <a:t>(</a:t>
            </a:r>
            <a:r>
              <a:rPr lang="de-DE" altLang="de-DE" b="0" i="1" kern="0" dirty="0">
                <a:solidFill>
                  <a:prstClr val="black"/>
                </a:solidFill>
                <a:latin typeface="+mn-lt"/>
              </a:rPr>
              <a:t>n</a:t>
            </a:r>
            <a:r>
              <a:rPr lang="de-DE" altLang="de-DE" b="0" kern="0" dirty="0">
                <a:solidFill>
                  <a:prstClr val="black"/>
                </a:solidFill>
                <a:latin typeface="+mn-lt"/>
              </a:rPr>
              <a:t>= </a:t>
            </a:r>
            <a:r>
              <a:rPr lang="de-DE" altLang="de-DE" b="0" kern="0" dirty="0" smtClean="0">
                <a:solidFill>
                  <a:prstClr val="black"/>
                </a:solidFill>
                <a:latin typeface="+mn-lt"/>
              </a:rPr>
              <a:t>249)</a:t>
            </a:r>
            <a:endParaRPr lang="de-DE" altLang="de-DE" b="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" name="Oval 210"/>
          <p:cNvSpPr>
            <a:spLocks noChangeArrowheads="1"/>
          </p:cNvSpPr>
          <p:nvPr/>
        </p:nvSpPr>
        <p:spPr bwMode="auto">
          <a:xfrm>
            <a:off x="251521" y="3577402"/>
            <a:ext cx="532589" cy="474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 anchorCtr="1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prstClr val="white"/>
                </a:solidFill>
                <a:latin typeface="+mn-lt"/>
              </a:rPr>
              <a:t>+</a:t>
            </a:r>
          </a:p>
        </p:txBody>
      </p:sp>
      <p:sp>
        <p:nvSpPr>
          <p:cNvPr id="21" name="Oval 210"/>
          <p:cNvSpPr>
            <a:spLocks noChangeArrowheads="1"/>
          </p:cNvSpPr>
          <p:nvPr/>
        </p:nvSpPr>
        <p:spPr bwMode="auto">
          <a:xfrm>
            <a:off x="251523" y="4102864"/>
            <a:ext cx="532589" cy="474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 anchorCtr="1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prstClr val="white"/>
                </a:solidFill>
                <a:latin typeface="+mn-lt"/>
              </a:rPr>
              <a:t>+</a:t>
            </a:r>
          </a:p>
        </p:txBody>
      </p:sp>
      <p:sp>
        <p:nvSpPr>
          <p:cNvPr id="22" name="Oval 210"/>
          <p:cNvSpPr>
            <a:spLocks noChangeArrowheads="1"/>
          </p:cNvSpPr>
          <p:nvPr/>
        </p:nvSpPr>
        <p:spPr bwMode="auto">
          <a:xfrm>
            <a:off x="251520" y="4650690"/>
            <a:ext cx="532589" cy="474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 anchorCtr="1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prstClr val="white"/>
                </a:solidFill>
                <a:latin typeface="+mn-lt"/>
              </a:rPr>
              <a:t>+</a:t>
            </a:r>
          </a:p>
        </p:txBody>
      </p:sp>
      <p:sp>
        <p:nvSpPr>
          <p:cNvPr id="23" name="Oval 210"/>
          <p:cNvSpPr>
            <a:spLocks noChangeArrowheads="1"/>
          </p:cNvSpPr>
          <p:nvPr/>
        </p:nvSpPr>
        <p:spPr bwMode="auto">
          <a:xfrm>
            <a:off x="251520" y="5690642"/>
            <a:ext cx="532589" cy="474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 anchorCtr="1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altLang="de-DE" dirty="0" smtClean="0">
                <a:solidFill>
                  <a:prstClr val="white"/>
                </a:solidFill>
                <a:latin typeface="+mn-lt"/>
              </a:rPr>
              <a:t>von</a:t>
            </a:r>
            <a:endParaRPr lang="de-DE" altLang="de-DE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4" name="Rectangle 676"/>
          <p:cNvSpPr>
            <a:spLocks noChangeAspect="1" noChangeArrowheads="1"/>
          </p:cNvSpPr>
          <p:nvPr/>
        </p:nvSpPr>
        <p:spPr bwMode="auto">
          <a:xfrm>
            <a:off x="863258" y="5198930"/>
            <a:ext cx="3672962" cy="41731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de-DE" altLang="de-DE" kern="0" dirty="0">
                <a:solidFill>
                  <a:prstClr val="black"/>
                </a:solidFill>
                <a:latin typeface="+mn-lt"/>
              </a:rPr>
              <a:t>Gesellschaftspolitik </a:t>
            </a:r>
            <a:r>
              <a:rPr lang="de-DE" altLang="de-DE" kern="0" dirty="0" smtClean="0">
                <a:solidFill>
                  <a:prstClr val="black"/>
                </a:solidFill>
                <a:latin typeface="+mn-lt"/>
              </a:rPr>
              <a:t>&amp; Sportförderung von Sport </a:t>
            </a:r>
            <a:r>
              <a:rPr lang="de-DE" altLang="de-DE" b="0" kern="0" dirty="0">
                <a:solidFill>
                  <a:prstClr val="black"/>
                </a:solidFill>
                <a:latin typeface="+mn-lt"/>
              </a:rPr>
              <a:t>(</a:t>
            </a:r>
            <a:r>
              <a:rPr lang="de-DE" altLang="de-DE" b="0" i="1" kern="0" dirty="0">
                <a:solidFill>
                  <a:prstClr val="black"/>
                </a:solidFill>
                <a:latin typeface="+mn-lt"/>
              </a:rPr>
              <a:t>n</a:t>
            </a:r>
            <a:r>
              <a:rPr lang="de-DE" altLang="de-DE" b="0" kern="0" dirty="0">
                <a:solidFill>
                  <a:prstClr val="black"/>
                </a:solidFill>
                <a:latin typeface="+mn-lt"/>
              </a:rPr>
              <a:t>= </a:t>
            </a:r>
            <a:r>
              <a:rPr lang="de-DE" altLang="de-DE" b="0" kern="0" dirty="0" smtClean="0">
                <a:solidFill>
                  <a:prstClr val="black"/>
                </a:solidFill>
                <a:latin typeface="+mn-lt"/>
              </a:rPr>
              <a:t>22)</a:t>
            </a:r>
            <a:endParaRPr lang="de-DE" altLang="de-DE" b="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Oval 210"/>
          <p:cNvSpPr>
            <a:spLocks noChangeArrowheads="1"/>
          </p:cNvSpPr>
          <p:nvPr/>
        </p:nvSpPr>
        <p:spPr bwMode="auto">
          <a:xfrm>
            <a:off x="251520" y="5175610"/>
            <a:ext cx="532589" cy="474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0" tIns="0" rIns="0" bIns="0" anchor="ctr" anchorCtr="1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altLang="de-DE" dirty="0">
                <a:solidFill>
                  <a:prstClr val="white"/>
                </a:solidFill>
                <a:latin typeface="+mn-lt"/>
              </a:rPr>
              <a:t>+</a:t>
            </a:r>
          </a:p>
        </p:txBody>
      </p:sp>
      <p:sp>
        <p:nvSpPr>
          <p:cNvPr id="26" name="Oval 5"/>
          <p:cNvSpPr/>
          <p:nvPr/>
        </p:nvSpPr>
        <p:spPr>
          <a:xfrm>
            <a:off x="4932040" y="1844824"/>
            <a:ext cx="4104456" cy="119691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5364088" y="1988840"/>
            <a:ext cx="33123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 smtClean="0"/>
              <a:t>Sportfördernde Stiftungen konzentrieren sich stärker auf die Zweckverwirklichung „Sport“ ( </a:t>
            </a:r>
            <a:r>
              <a:rPr lang="de-DE" sz="1050" b="1" dirty="0" smtClean="0"/>
              <a:t>Gesamtscore 30,00% </a:t>
            </a:r>
            <a:r>
              <a:rPr lang="de-DE" sz="1050" dirty="0" smtClean="0"/>
              <a:t>vs. </a:t>
            </a:r>
            <a:r>
              <a:rPr lang="de-DE" sz="1050" b="1" dirty="0" smtClean="0"/>
              <a:t>25,00%</a:t>
            </a:r>
            <a:r>
              <a:rPr lang="de-DE" sz="1050" dirty="0" smtClean="0"/>
              <a:t>). Sportfördernde </a:t>
            </a:r>
            <a:r>
              <a:rPr lang="de-DE" sz="1050" dirty="0"/>
              <a:t>Stiftungen sind </a:t>
            </a:r>
            <a:r>
              <a:rPr lang="de-DE" sz="1050" dirty="0" smtClean="0"/>
              <a:t>dabei wesentlich </a:t>
            </a:r>
            <a:r>
              <a:rPr lang="de-DE" sz="1050" dirty="0"/>
              <a:t>älter als Stiftungen, die mit Sport Gesellschaftspolitik umsetzen (</a:t>
            </a:r>
            <a:r>
              <a:rPr lang="de-DE" sz="1050" b="1" dirty="0"/>
              <a:t>x̅: 1983,44 vs. 1994,76</a:t>
            </a:r>
            <a:r>
              <a:rPr lang="de-DE" sz="1050" dirty="0"/>
              <a:t>). </a:t>
            </a:r>
          </a:p>
        </p:txBody>
      </p:sp>
      <p:sp>
        <p:nvSpPr>
          <p:cNvPr id="28" name="Gestreifter Pfeil nach rechts 27"/>
          <p:cNvSpPr/>
          <p:nvPr/>
        </p:nvSpPr>
        <p:spPr>
          <a:xfrm rot="2666070">
            <a:off x="4547107" y="3535487"/>
            <a:ext cx="913684" cy="281242"/>
          </a:xfrm>
          <a:prstGeom prst="stripedRightArrow">
            <a:avLst/>
          </a:prstGeom>
          <a:solidFill>
            <a:srgbClr val="002060">
              <a:alpha val="67000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5292080" y="4117364"/>
            <a:ext cx="3456384" cy="175432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1"/>
                </a:solidFill>
              </a:rPr>
              <a:t>11,6 </a:t>
            </a:r>
            <a:r>
              <a:rPr lang="de-DE" sz="1200" dirty="0">
                <a:solidFill>
                  <a:schemeClr val="bg1"/>
                </a:solidFill>
              </a:rPr>
              <a:t>Prozent (</a:t>
            </a:r>
            <a:r>
              <a:rPr lang="de-DE" sz="1200" i="1" dirty="0">
                <a:solidFill>
                  <a:schemeClr val="bg1"/>
                </a:solidFill>
              </a:rPr>
              <a:t>n</a:t>
            </a:r>
            <a:r>
              <a:rPr lang="de-DE" sz="1200" dirty="0">
                <a:solidFill>
                  <a:schemeClr val="bg1"/>
                </a:solidFill>
              </a:rPr>
              <a:t>= 280) aller Sport-Stiftungen </a:t>
            </a:r>
            <a:r>
              <a:rPr lang="de-DE" sz="1200" b="1" dirty="0">
                <a:solidFill>
                  <a:schemeClr val="bg1"/>
                </a:solidFill>
              </a:rPr>
              <a:t>fördern Sportgelegenheiten (</a:t>
            </a:r>
            <a:r>
              <a:rPr lang="de-DE" sz="1200" dirty="0">
                <a:solidFill>
                  <a:schemeClr val="bg1"/>
                </a:solidFill>
              </a:rPr>
              <a:t>Sportausrüstung und -infrastruktur) </a:t>
            </a:r>
            <a:r>
              <a:rPr lang="de-DE" sz="1200" dirty="0" smtClean="0">
                <a:solidFill>
                  <a:schemeClr val="bg1"/>
                </a:solidFill>
              </a:rPr>
              <a:t>im </a:t>
            </a:r>
            <a:r>
              <a:rPr lang="de-DE" sz="1200" b="1" dirty="0" smtClean="0">
                <a:solidFill>
                  <a:schemeClr val="bg1"/>
                </a:solidFill>
              </a:rPr>
              <a:t>organisierten Sport</a:t>
            </a:r>
            <a:r>
              <a:rPr lang="de-DE" sz="1200" dirty="0" smtClean="0">
                <a:solidFill>
                  <a:schemeClr val="bg1"/>
                </a:solidFill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1"/>
                </a:solidFill>
              </a:rPr>
              <a:t>5,6 </a:t>
            </a:r>
            <a:r>
              <a:rPr lang="de-DE" sz="1200" dirty="0">
                <a:solidFill>
                  <a:schemeClr val="bg1"/>
                </a:solidFill>
              </a:rPr>
              <a:t>Prozent (</a:t>
            </a:r>
            <a:r>
              <a:rPr lang="de-DE" sz="1200" i="1" dirty="0">
                <a:solidFill>
                  <a:schemeClr val="bg1"/>
                </a:solidFill>
              </a:rPr>
              <a:t>n</a:t>
            </a:r>
            <a:r>
              <a:rPr lang="de-DE" sz="1200" dirty="0">
                <a:solidFill>
                  <a:schemeClr val="bg1"/>
                </a:solidFill>
              </a:rPr>
              <a:t>= 135) </a:t>
            </a:r>
            <a:r>
              <a:rPr lang="de-DE" sz="1200" dirty="0" smtClean="0">
                <a:solidFill>
                  <a:schemeClr val="bg1"/>
                </a:solidFill>
              </a:rPr>
              <a:t>fördern </a:t>
            </a:r>
            <a:r>
              <a:rPr lang="de-DE" sz="1200" b="1" dirty="0" smtClean="0">
                <a:solidFill>
                  <a:schemeClr val="bg1"/>
                </a:solidFill>
              </a:rPr>
              <a:t>Sportausrüstung </a:t>
            </a:r>
            <a:r>
              <a:rPr lang="de-DE" sz="1200" dirty="0">
                <a:solidFill>
                  <a:schemeClr val="bg1"/>
                </a:solidFill>
              </a:rPr>
              <a:t>(Sportausrüstung, -aktivitäten und -infrastruktur) </a:t>
            </a:r>
            <a:r>
              <a:rPr lang="de-DE" sz="1200" b="1" dirty="0">
                <a:solidFill>
                  <a:schemeClr val="bg1"/>
                </a:solidFill>
              </a:rPr>
              <a:t>im informellen Sport </a:t>
            </a:r>
            <a:r>
              <a:rPr lang="de-DE" sz="1200" dirty="0" smtClean="0">
                <a:solidFill>
                  <a:schemeClr val="bg1"/>
                </a:solidFill>
              </a:rPr>
              <a:t>und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1"/>
                </a:solidFill>
              </a:rPr>
              <a:t>2,57 </a:t>
            </a:r>
            <a:r>
              <a:rPr lang="de-DE" sz="1200" dirty="0">
                <a:solidFill>
                  <a:schemeClr val="bg1"/>
                </a:solidFill>
              </a:rPr>
              <a:t>Prozent (</a:t>
            </a:r>
            <a:r>
              <a:rPr lang="de-DE" sz="1200" i="1" dirty="0">
                <a:solidFill>
                  <a:schemeClr val="bg1"/>
                </a:solidFill>
              </a:rPr>
              <a:t>n</a:t>
            </a:r>
            <a:r>
              <a:rPr lang="de-DE" sz="1200" dirty="0">
                <a:solidFill>
                  <a:schemeClr val="bg1"/>
                </a:solidFill>
              </a:rPr>
              <a:t>= 62) </a:t>
            </a:r>
            <a:r>
              <a:rPr lang="de-DE" sz="1200" dirty="0" smtClean="0">
                <a:solidFill>
                  <a:schemeClr val="bg1"/>
                </a:solidFill>
              </a:rPr>
              <a:t>fördern </a:t>
            </a:r>
            <a:r>
              <a:rPr lang="de-DE" sz="1200" b="1" dirty="0" smtClean="0">
                <a:solidFill>
                  <a:schemeClr val="bg1"/>
                </a:solidFill>
              </a:rPr>
              <a:t>Sport-Dienstleistungen (Sportstipendien, Übernahme Sportvereinsmitgliedschaften etc.).</a:t>
            </a:r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Explorative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 smtClean="0">
                <a:latin typeface="Calibri Light"/>
              </a:rPr>
              <a:t>Top-11-Allokation der Sport-Stiftungen: „König Fußball“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606279683"/>
              </p:ext>
            </p:extLst>
          </p:nvPr>
        </p:nvGraphicFramePr>
        <p:xfrm>
          <a:off x="899592" y="1395705"/>
          <a:ext cx="7848423" cy="499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Oval 5"/>
          <p:cNvSpPr/>
          <p:nvPr/>
        </p:nvSpPr>
        <p:spPr>
          <a:xfrm>
            <a:off x="4355528" y="1395705"/>
            <a:ext cx="3960440" cy="119691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4514204" y="1591632"/>
            <a:ext cx="3643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Die Sport-Stiftungen fördern mit ihrem Engagement in knapp einem Viertel aller Fälle </a:t>
            </a:r>
            <a:r>
              <a:rPr lang="de-DE" sz="1000" b="1" dirty="0"/>
              <a:t>(24,13%) Kinder- und Jugendliche</a:t>
            </a:r>
            <a:r>
              <a:rPr lang="de-DE" sz="1000" dirty="0"/>
              <a:t>, dahinter folgen die Destinatär-Gruppen </a:t>
            </a:r>
            <a:r>
              <a:rPr lang="de-DE" sz="1000" b="1" dirty="0"/>
              <a:t>„Mildtätigkeit“ (16,85%)</a:t>
            </a:r>
            <a:r>
              <a:rPr lang="de-DE" sz="1000" dirty="0"/>
              <a:t>, </a:t>
            </a:r>
            <a:r>
              <a:rPr lang="de-DE" sz="1000" b="1" dirty="0"/>
              <a:t>„Inklusion“ (12,54%)</a:t>
            </a:r>
            <a:r>
              <a:rPr lang="de-DE" sz="1000" dirty="0"/>
              <a:t>, </a:t>
            </a:r>
            <a:r>
              <a:rPr lang="de-DE" sz="1000" b="1" dirty="0"/>
              <a:t>„Altenhilfe“ (9,77%) </a:t>
            </a:r>
            <a:r>
              <a:rPr lang="de-DE" sz="1000" dirty="0"/>
              <a:t>und „</a:t>
            </a:r>
            <a:r>
              <a:rPr lang="de-DE" sz="1000" b="1" dirty="0"/>
              <a:t>Bildung, Er-ziehung und Studentenhilfe“ (9,38</a:t>
            </a:r>
            <a:r>
              <a:rPr lang="de-DE" sz="1000" b="1" dirty="0" smtClean="0"/>
              <a:t>%</a:t>
            </a:r>
            <a:r>
              <a:rPr lang="de-DE" sz="1000" dirty="0" smtClean="0"/>
              <a:t>).</a:t>
            </a:r>
          </a:p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endParaRPr lang="de-DE" sz="1000" dirty="0"/>
          </a:p>
          <a:p>
            <a:pPr algn="ctr"/>
            <a:endParaRPr lang="de-DE" sz="1000" dirty="0"/>
          </a:p>
        </p:txBody>
      </p:sp>
      <p:sp>
        <p:nvSpPr>
          <p:cNvPr id="92" name="Oval 5"/>
          <p:cNvSpPr/>
          <p:nvPr/>
        </p:nvSpPr>
        <p:spPr>
          <a:xfrm>
            <a:off x="5494280" y="2780928"/>
            <a:ext cx="3560167" cy="112491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3" name="Rechteck 92"/>
          <p:cNvSpPr/>
          <p:nvPr/>
        </p:nvSpPr>
        <p:spPr>
          <a:xfrm>
            <a:off x="5886095" y="2952312"/>
            <a:ext cx="2952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smtClean="0"/>
              <a:t>Mit </a:t>
            </a:r>
            <a:r>
              <a:rPr lang="de-DE" sz="1000" b="1" dirty="0"/>
              <a:t>zunehmenden Anstieg </a:t>
            </a:r>
            <a:r>
              <a:rPr lang="de-DE" sz="1000" dirty="0"/>
              <a:t>an</a:t>
            </a:r>
            <a:r>
              <a:rPr lang="de-DE" sz="1000" b="1" dirty="0"/>
              <a:t> identifizierten Gemeinwohleffekten</a:t>
            </a:r>
            <a:r>
              <a:rPr lang="de-DE" sz="1000" dirty="0"/>
              <a:t> im Zeitverlauf (Jahre 2001-2016) (</a:t>
            </a:r>
            <a:r>
              <a:rPr lang="de-DE" sz="1000" b="1" dirty="0"/>
              <a:t>r</a:t>
            </a:r>
            <a:r>
              <a:rPr lang="de-DE" sz="1000" b="1" baseline="-25000" dirty="0"/>
              <a:t>pearson</a:t>
            </a:r>
            <a:r>
              <a:rPr lang="de-DE" sz="1000" b="1" dirty="0"/>
              <a:t> ,969**, α ,000, </a:t>
            </a:r>
            <a:r>
              <a:rPr lang="de-DE" sz="1000" b="1" i="1" dirty="0"/>
              <a:t>n</a:t>
            </a:r>
            <a:r>
              <a:rPr lang="de-DE" sz="1000" b="1" dirty="0"/>
              <a:t>= 457</a:t>
            </a:r>
            <a:r>
              <a:rPr lang="de-DE" sz="1000" dirty="0"/>
              <a:t>) nimmt die</a:t>
            </a:r>
            <a:r>
              <a:rPr lang="de-DE" sz="1000" b="1" dirty="0"/>
              <a:t> Anzahl </a:t>
            </a:r>
            <a:r>
              <a:rPr lang="de-DE" sz="1000" dirty="0"/>
              <a:t>an</a:t>
            </a:r>
            <a:r>
              <a:rPr lang="de-DE" sz="1000" b="1" dirty="0"/>
              <a:t> Zielgruppen signifikant ab </a:t>
            </a:r>
            <a:r>
              <a:rPr lang="de-DE" sz="1000" dirty="0"/>
              <a:t>(</a:t>
            </a:r>
            <a:r>
              <a:rPr lang="de-DE" sz="1000" b="1" dirty="0"/>
              <a:t>r</a:t>
            </a:r>
            <a:r>
              <a:rPr lang="de-DE" sz="1000" b="1" baseline="-25000" dirty="0"/>
              <a:t>pearson</a:t>
            </a:r>
            <a:r>
              <a:rPr lang="de-DE" sz="1000" b="1" dirty="0"/>
              <a:t> -,594*, α ,015, </a:t>
            </a:r>
            <a:r>
              <a:rPr lang="de-DE" sz="1000" b="1" i="1" dirty="0"/>
              <a:t>n</a:t>
            </a:r>
            <a:r>
              <a:rPr lang="de-DE" sz="1000" b="1" dirty="0"/>
              <a:t>= 457</a:t>
            </a:r>
            <a:r>
              <a:rPr lang="de-DE" sz="1000" dirty="0"/>
              <a:t>). </a:t>
            </a: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9" t="90340" b="3783"/>
          <a:stretch/>
        </p:blipFill>
        <p:spPr bwMode="auto">
          <a:xfrm>
            <a:off x="2146300" y="6249120"/>
            <a:ext cx="4851400" cy="27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5272" y="333574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Anzahl an Förderungen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42131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</a:t>
            </a:r>
            <a:r>
              <a:rPr lang="de-DE" dirty="0">
                <a:solidFill>
                  <a:sysClr val="windowText" lastClr="000000"/>
                </a:solidFill>
              </a:rPr>
              <a:t>C</a:t>
            </a:r>
            <a:r>
              <a:rPr lang="de-DE" dirty="0" smtClean="0">
                <a:solidFill>
                  <a:sysClr val="windowText" lastClr="000000"/>
                </a:solidFill>
              </a:rPr>
              <a:t> Delphi-Befragung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 smtClean="0">
                <a:latin typeface="Calibri Light"/>
              </a:rPr>
              <a:t>Iteration führte größtenteils </a:t>
            </a:r>
            <a:r>
              <a:rPr lang="de-DE" dirty="0">
                <a:latin typeface="Calibri Light"/>
              </a:rPr>
              <a:t>zur Auslösung kognitiver Prozesse respektive zu Verbesserungen in den Urteilen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Rectangle 450"/>
          <p:cNvSpPr>
            <a:spLocks noChangeAspect="1" noChangeArrowheads="1"/>
          </p:cNvSpPr>
          <p:nvPr/>
        </p:nvSpPr>
        <p:spPr bwMode="auto">
          <a:xfrm>
            <a:off x="3378326" y="2476916"/>
            <a:ext cx="2663878" cy="64283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</a:rPr>
              <a:t>Dissens</a:t>
            </a:r>
          </a:p>
        </p:txBody>
      </p:sp>
      <p:sp>
        <p:nvSpPr>
          <p:cNvPr id="15" name="Rectangle 450"/>
          <p:cNvSpPr>
            <a:spLocks noChangeAspect="1" noChangeArrowheads="1"/>
          </p:cNvSpPr>
          <p:nvPr/>
        </p:nvSpPr>
        <p:spPr bwMode="auto">
          <a:xfrm>
            <a:off x="596291" y="3876372"/>
            <a:ext cx="2663878" cy="180336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altLang="de-DE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26" name="Rectangle 450"/>
          <p:cNvSpPr>
            <a:spLocks noChangeAspect="1" noChangeArrowheads="1"/>
          </p:cNvSpPr>
          <p:nvPr/>
        </p:nvSpPr>
        <p:spPr bwMode="auto">
          <a:xfrm>
            <a:off x="596291" y="3353824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Bedeutung Sport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im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 Stiftungssektor 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wird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zunehmen</a:t>
            </a:r>
            <a:endParaRPr kumimoji="1" lang="de-DE" altLang="de-DE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27" name="Rectangle 450"/>
          <p:cNvSpPr>
            <a:spLocks noChangeAspect="1" noChangeArrowheads="1"/>
          </p:cNvSpPr>
          <p:nvPr/>
        </p:nvSpPr>
        <p:spPr bwMode="auto">
          <a:xfrm>
            <a:off x="6181913" y="2476916"/>
            <a:ext cx="2663878" cy="64283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</a:rPr>
              <a:t>Handlungs-</a:t>
            </a:r>
            <a:r>
              <a:rPr kumimoji="1" lang="de-DE" altLang="de-DE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</a:rPr>
              <a:t> &amp; </a:t>
            </a:r>
            <a:r>
              <a:rPr kumimoji="1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</a:rPr>
              <a:t>Gestaltungsempfehlungen</a:t>
            </a:r>
          </a:p>
        </p:txBody>
      </p:sp>
      <p:sp>
        <p:nvSpPr>
          <p:cNvPr id="28" name="Rectangle 450"/>
          <p:cNvSpPr>
            <a:spLocks noChangeAspect="1" noChangeArrowheads="1"/>
          </p:cNvSpPr>
          <p:nvPr/>
        </p:nvSpPr>
        <p:spPr bwMode="auto">
          <a:xfrm>
            <a:off x="596291" y="2477427"/>
            <a:ext cx="2664326" cy="642835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</a:rPr>
              <a:t>Konsens</a:t>
            </a:r>
          </a:p>
        </p:txBody>
      </p:sp>
      <p:sp>
        <p:nvSpPr>
          <p:cNvPr id="29" name="Rectangle 450"/>
          <p:cNvSpPr>
            <a:spLocks noChangeAspect="1" noChangeArrowheads="1"/>
          </p:cNvSpPr>
          <p:nvPr/>
        </p:nvSpPr>
        <p:spPr bwMode="auto">
          <a:xfrm>
            <a:off x="596291" y="1849692"/>
            <a:ext cx="8249500" cy="5103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/>
              </a:rPr>
              <a:t>Auszug: Delphi-Ergebnisse</a:t>
            </a:r>
          </a:p>
        </p:txBody>
      </p:sp>
      <p:grpSp>
        <p:nvGrpSpPr>
          <p:cNvPr id="49" name="Group 11"/>
          <p:cNvGrpSpPr>
            <a:grpSpLocks/>
          </p:cNvGrpSpPr>
          <p:nvPr/>
        </p:nvGrpSpPr>
        <p:grpSpPr bwMode="auto">
          <a:xfrm>
            <a:off x="4559846" y="2231751"/>
            <a:ext cx="454121" cy="390939"/>
            <a:chOff x="1896" y="3492"/>
            <a:chExt cx="128" cy="128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1896" y="3492"/>
              <a:ext cx="128" cy="128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635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>
              <a:lvl1pPr>
                <a:defRPr kumimoji="1" sz="12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kumimoji="1" sz="12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altLang="de-D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45 light"/>
              </a:endParaRPr>
            </a:p>
          </p:txBody>
        </p:sp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>
              <a:off x="1921" y="3540"/>
              <a:ext cx="79" cy="3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>
              <a:lvl1pPr>
                <a:defRPr kumimoji="1" sz="12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kumimoji="1" sz="12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altLang="de-D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45 light"/>
              </a:endParaRPr>
            </a:p>
          </p:txBody>
        </p:sp>
      </p:grpSp>
      <p:grpSp>
        <p:nvGrpSpPr>
          <p:cNvPr id="52" name="Group 14"/>
          <p:cNvGrpSpPr>
            <a:grpSpLocks/>
          </p:cNvGrpSpPr>
          <p:nvPr/>
        </p:nvGrpSpPr>
        <p:grpSpPr bwMode="auto">
          <a:xfrm>
            <a:off x="1795177" y="2214194"/>
            <a:ext cx="430797" cy="408218"/>
            <a:chOff x="1704" y="3492"/>
            <a:chExt cx="128" cy="128"/>
          </a:xfrm>
        </p:grpSpPr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1704" y="3492"/>
              <a:ext cx="128" cy="128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6350">
              <a:solidFill>
                <a:sysClr val="window" lastClr="FFFFFF">
                  <a:lumMod val="50000"/>
                </a:sys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>
              <a:lvl1pPr>
                <a:defRPr kumimoji="1" sz="12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kumimoji="1" sz="12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altLang="de-D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45 light"/>
              </a:endParaRPr>
            </a:p>
          </p:txBody>
        </p:sp>
        <p:sp>
          <p:nvSpPr>
            <p:cNvPr id="54" name="AutoShape 16"/>
            <p:cNvSpPr>
              <a:spLocks noChangeArrowheads="1"/>
            </p:cNvSpPr>
            <p:nvPr/>
          </p:nvSpPr>
          <p:spPr bwMode="auto">
            <a:xfrm>
              <a:off x="1728" y="3516"/>
              <a:ext cx="80" cy="80"/>
            </a:xfrm>
            <a:prstGeom prst="plus">
              <a:avLst>
                <a:gd name="adj" fmla="val 30884"/>
              </a:avLst>
            </a:prstGeom>
            <a:solidFill>
              <a:sysClr val="window" lastClr="FFFFFF"/>
            </a:solidFill>
            <a:ln w="6350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>
              <a:lvl1pPr>
                <a:defRPr kumimoji="1" sz="12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kumimoji="1" sz="12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2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altLang="de-D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45 light"/>
              </a:endParaRPr>
            </a:p>
          </p:txBody>
        </p:sp>
      </p:grp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7362549" y="2204061"/>
            <a:ext cx="430797" cy="408218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6350">
            <a:solidFill>
              <a:sysClr val="window" lastClr="FFFFFF">
                <a:lumMod val="50000"/>
              </a:sys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altLang="de-DE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58" name="Rectangle 450"/>
          <p:cNvSpPr>
            <a:spLocks noChangeAspect="1" noChangeArrowheads="1"/>
          </p:cNvSpPr>
          <p:nvPr/>
        </p:nvSpPr>
        <p:spPr bwMode="auto">
          <a:xfrm>
            <a:off x="596291" y="5743128"/>
            <a:ext cx="8249500" cy="5103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b="0" kern="0" dirty="0">
                <a:solidFill>
                  <a:prstClr val="black"/>
                </a:solidFill>
                <a:latin typeface="Frutiger 45 light"/>
              </a:rPr>
              <a:t>In der </a:t>
            </a:r>
            <a:r>
              <a:rPr lang="de-DE" altLang="de-DE" kern="0" dirty="0">
                <a:solidFill>
                  <a:prstClr val="black"/>
                </a:solidFill>
                <a:latin typeface="Frutiger 45 light"/>
              </a:rPr>
              <a:t>Mehrzahl </a:t>
            </a:r>
            <a:r>
              <a:rPr lang="de-DE" altLang="de-DE" b="0" kern="0" dirty="0">
                <a:solidFill>
                  <a:prstClr val="black"/>
                </a:solidFill>
                <a:latin typeface="Frutiger 45 light"/>
              </a:rPr>
              <a:t>aller Hypothesen-Überprüfungen </a:t>
            </a:r>
            <a:r>
              <a:rPr lang="de-DE" altLang="de-DE" b="0" kern="0" dirty="0" smtClean="0">
                <a:solidFill>
                  <a:prstClr val="black"/>
                </a:solidFill>
                <a:latin typeface="Frutiger 45 light"/>
              </a:rPr>
              <a:t>wird ein </a:t>
            </a:r>
            <a:r>
              <a:rPr lang="de-DE" altLang="de-DE" kern="0" dirty="0" smtClean="0">
                <a:solidFill>
                  <a:prstClr val="black"/>
                </a:solidFill>
                <a:latin typeface="Frutiger 45 light"/>
              </a:rPr>
              <a:t>Konsens </a:t>
            </a:r>
            <a:r>
              <a:rPr lang="de-DE" altLang="de-DE" b="0" kern="0" dirty="0" smtClean="0">
                <a:solidFill>
                  <a:prstClr val="black"/>
                </a:solidFill>
                <a:latin typeface="Frutiger 45 light"/>
              </a:rPr>
              <a:t>(</a:t>
            </a:r>
            <a:r>
              <a:rPr lang="de-DE" altLang="de-DE" b="0" i="1" kern="0" dirty="0" smtClean="0">
                <a:solidFill>
                  <a:prstClr val="black"/>
                </a:solidFill>
                <a:latin typeface="Frutiger 45 light"/>
              </a:rPr>
              <a:t>n</a:t>
            </a:r>
            <a:r>
              <a:rPr lang="de-DE" altLang="de-DE" b="0" kern="0" dirty="0" smtClean="0">
                <a:solidFill>
                  <a:prstClr val="black"/>
                </a:solidFill>
                <a:latin typeface="Frutiger 45 light"/>
              </a:rPr>
              <a:t>= 9) </a:t>
            </a:r>
            <a:r>
              <a:rPr lang="de-DE" altLang="de-DE" kern="0" dirty="0">
                <a:solidFill>
                  <a:prstClr val="black"/>
                </a:solidFill>
                <a:latin typeface="Frutiger 45 light"/>
              </a:rPr>
              <a:t>der </a:t>
            </a:r>
            <a:r>
              <a:rPr lang="de-DE" altLang="de-DE" kern="0" dirty="0" smtClean="0">
                <a:solidFill>
                  <a:prstClr val="black"/>
                </a:solidFill>
                <a:latin typeface="Frutiger 45 light"/>
              </a:rPr>
              <a:t>Expertenmeinungen </a:t>
            </a:r>
            <a:r>
              <a:rPr lang="de-DE" altLang="de-DE" b="0" kern="0" dirty="0" smtClean="0">
                <a:solidFill>
                  <a:prstClr val="black"/>
                </a:solidFill>
                <a:latin typeface="Frutiger 45 light"/>
              </a:rPr>
              <a:t>verzeichnet</a:t>
            </a:r>
            <a:endParaRPr kumimoji="1" lang="de-DE" altLang="de-DE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59" name="Rectangle 450"/>
          <p:cNvSpPr>
            <a:spLocks noChangeAspect="1" noChangeArrowheads="1"/>
          </p:cNvSpPr>
          <p:nvPr/>
        </p:nvSpPr>
        <p:spPr bwMode="auto">
          <a:xfrm>
            <a:off x="596291" y="3942368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(Sport-)Stiftungen werden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sich zukünftig 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um 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Legitimität 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und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 Controlling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bemühen</a:t>
            </a:r>
            <a:endParaRPr kumimoji="1" lang="de-DE" altLang="de-DE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60" name="Rectangle 450"/>
          <p:cNvSpPr>
            <a:spLocks noChangeAspect="1" noChangeArrowheads="1"/>
          </p:cNvSpPr>
          <p:nvPr/>
        </p:nvSpPr>
        <p:spPr bwMode="auto">
          <a:xfrm>
            <a:off x="595547" y="4565631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Extrafunktionale Investitionen 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in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Mannschaftssportarten als 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Medium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 um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gesellschaftliche 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Rendite 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zu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erzeugen</a:t>
            </a:r>
            <a:endParaRPr kumimoji="1" lang="de-DE" altLang="de-DE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560" y="5184995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e</a:t>
            </a:r>
            <a:r>
              <a:rPr lang="de-DE" sz="1000" dirty="0" smtClean="0"/>
              <a:t>tc. </a:t>
            </a:r>
            <a:endParaRPr lang="de-DE" sz="1000" dirty="0"/>
          </a:p>
        </p:txBody>
      </p:sp>
      <p:sp>
        <p:nvSpPr>
          <p:cNvPr id="61" name="Rectangle 450"/>
          <p:cNvSpPr>
            <a:spLocks noChangeAspect="1" noChangeArrowheads="1"/>
          </p:cNvSpPr>
          <p:nvPr/>
        </p:nvSpPr>
        <p:spPr bwMode="auto">
          <a:xfrm>
            <a:off x="3389102" y="3867502"/>
            <a:ext cx="2663878" cy="164885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altLang="de-DE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62" name="Rectangle 450"/>
          <p:cNvSpPr>
            <a:spLocks noChangeAspect="1" noChangeArrowheads="1"/>
          </p:cNvSpPr>
          <p:nvPr/>
        </p:nvSpPr>
        <p:spPr bwMode="auto">
          <a:xfrm>
            <a:off x="3389102" y="3344954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Entwicklung zu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unmittelbaren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, effizienten und spontanen Sportförderern 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nach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USA-Vorbild</a:t>
            </a:r>
            <a:endParaRPr kumimoji="1" lang="de-DE" altLang="de-D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63" name="Rectangle 450"/>
          <p:cNvSpPr>
            <a:spLocks noChangeAspect="1" noChangeArrowheads="1"/>
          </p:cNvSpPr>
          <p:nvPr/>
        </p:nvSpPr>
        <p:spPr bwMode="auto">
          <a:xfrm>
            <a:off x="3389102" y="3933498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Sport-Stiftungen 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könnten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wichtiger 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Unterstützer</a:t>
            </a:r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 der Sportförderung für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Kommunen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 werden</a:t>
            </a:r>
            <a:endParaRPr kumimoji="1" lang="de-DE" altLang="de-DE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64" name="Rectangle 450"/>
          <p:cNvSpPr>
            <a:spLocks noChangeAspect="1" noChangeArrowheads="1"/>
          </p:cNvSpPr>
          <p:nvPr/>
        </p:nvSpPr>
        <p:spPr bwMode="auto">
          <a:xfrm>
            <a:off x="3388358" y="4556761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Sport-Stiftungen werden </a:t>
            </a:r>
            <a:r>
              <a:rPr lang="de-DE" altLang="de-DE" sz="1000" kern="0" dirty="0">
                <a:solidFill>
                  <a:prstClr val="black"/>
                </a:solidFill>
                <a:latin typeface="Frutiger 45 light"/>
              </a:rPr>
              <a:t>zukünftig verstärkt Trendsportarten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fördern</a:t>
            </a:r>
            <a:endParaRPr kumimoji="1" lang="de-DE" altLang="de-D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404371" y="5176125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e</a:t>
            </a:r>
            <a:r>
              <a:rPr lang="de-DE" sz="1000" dirty="0" smtClean="0"/>
              <a:t>tc.</a:t>
            </a:r>
            <a:endParaRPr lang="de-DE" sz="1000" dirty="0"/>
          </a:p>
        </p:txBody>
      </p:sp>
      <p:sp>
        <p:nvSpPr>
          <p:cNvPr id="3" name="Gleich 2"/>
          <p:cNvSpPr/>
          <p:nvPr/>
        </p:nvSpPr>
        <p:spPr>
          <a:xfrm>
            <a:off x="7424424" y="2273097"/>
            <a:ext cx="307046" cy="270145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 rot="10800000">
            <a:off x="6774274" y="3119751"/>
            <a:ext cx="1447800" cy="252412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72000" tIns="72000" rIns="72000" bIns="7200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prstClr val="white"/>
              </a:solidFill>
              <a:latin typeface="Frutiger 45 light"/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auto">
          <a:xfrm rot="10800000">
            <a:off x="1179984" y="3127530"/>
            <a:ext cx="1447800" cy="252412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72000" tIns="72000" rIns="72000" bIns="7200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prstClr val="white"/>
              </a:solidFill>
              <a:latin typeface="Frutiger 45 light"/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auto">
          <a:xfrm rot="10800000">
            <a:off x="4033190" y="3128786"/>
            <a:ext cx="1447800" cy="252412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72000" tIns="72000" rIns="72000" bIns="7200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de-DE" altLang="de-DE">
              <a:solidFill>
                <a:prstClr val="white"/>
              </a:solidFill>
              <a:latin typeface="Frutiger 45 light"/>
            </a:endParaRPr>
          </a:p>
        </p:txBody>
      </p:sp>
      <p:sp>
        <p:nvSpPr>
          <p:cNvPr id="67" name="Rectangle 450"/>
          <p:cNvSpPr>
            <a:spLocks noChangeAspect="1" noChangeArrowheads="1"/>
          </p:cNvSpPr>
          <p:nvPr/>
        </p:nvSpPr>
        <p:spPr bwMode="auto">
          <a:xfrm>
            <a:off x="6181913" y="3353824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Siehe Folie 17</a:t>
            </a:r>
            <a:endParaRPr kumimoji="1" lang="de-DE" altLang="de-DE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  <p:sp>
        <p:nvSpPr>
          <p:cNvPr id="31" name="Rectangle 450"/>
          <p:cNvSpPr>
            <a:spLocks noChangeAspect="1" noChangeArrowheads="1"/>
          </p:cNvSpPr>
          <p:nvPr/>
        </p:nvSpPr>
        <p:spPr bwMode="auto">
          <a:xfrm>
            <a:off x="3388358" y="5157192"/>
            <a:ext cx="2663878" cy="52254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" lastClr="FFFFFF">
                <a:lumMod val="6500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kumimoji="1" sz="12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kumimoji="1" sz="12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kumimoji="1" sz="12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180000" lvl="0" algn="ctr"/>
            <a:r>
              <a:rPr lang="de-DE" altLang="de-DE" sz="1000" b="0" kern="0" dirty="0">
                <a:solidFill>
                  <a:prstClr val="black"/>
                </a:solidFill>
                <a:latin typeface="Frutiger 45 light"/>
              </a:rPr>
              <a:t>Sport-Stiftungen 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können durch ihr Agieren die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Idee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 des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Gemeinnützigkeitsprinzips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 in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Europa</a:t>
            </a:r>
            <a:r>
              <a:rPr lang="de-DE" altLang="de-DE" sz="1000" b="0" kern="0" dirty="0" smtClean="0">
                <a:solidFill>
                  <a:prstClr val="black"/>
                </a:solidFill>
                <a:latin typeface="Frutiger 45 light"/>
              </a:rPr>
              <a:t> </a:t>
            </a:r>
            <a:r>
              <a:rPr lang="de-DE" altLang="de-DE" sz="1000" kern="0" dirty="0" smtClean="0">
                <a:solidFill>
                  <a:prstClr val="black"/>
                </a:solidFill>
                <a:latin typeface="Frutiger 45 light"/>
              </a:rPr>
              <a:t>verbreiten</a:t>
            </a:r>
            <a:endParaRPr kumimoji="1" lang="de-DE" altLang="de-DE" sz="1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79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</a:t>
            </a:r>
            <a:r>
              <a:rPr lang="de-DE" dirty="0">
                <a:solidFill>
                  <a:sysClr val="windowText" lastClr="000000"/>
                </a:solidFill>
              </a:rPr>
              <a:t>C</a:t>
            </a:r>
            <a:r>
              <a:rPr lang="de-DE" dirty="0" smtClean="0">
                <a:solidFill>
                  <a:sysClr val="windowText" lastClr="000000"/>
                </a:solidFill>
              </a:rPr>
              <a:t> Delphi-Befragung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 smtClean="0">
                <a:latin typeface="Calibri Light"/>
              </a:rPr>
              <a:t>Die Anforderungen an das Agieren und Selbstverständnis von Sport-Stiftungen nehmen zu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43" name="Group 378"/>
          <p:cNvGrpSpPr/>
          <p:nvPr/>
        </p:nvGrpSpPr>
        <p:grpSpPr>
          <a:xfrm>
            <a:off x="331633" y="2715300"/>
            <a:ext cx="2567027" cy="1341508"/>
            <a:chOff x="0" y="0"/>
            <a:chExt cx="6845404" cy="3577355"/>
          </a:xfrm>
        </p:grpSpPr>
        <p:grpSp>
          <p:nvGrpSpPr>
            <p:cNvPr id="44" name="Group 376"/>
            <p:cNvGrpSpPr/>
            <p:nvPr/>
          </p:nvGrpSpPr>
          <p:grpSpPr>
            <a:xfrm>
              <a:off x="2719165" y="0"/>
              <a:ext cx="1407073" cy="1258530"/>
              <a:chOff x="0" y="34714"/>
              <a:chExt cx="1407072" cy="1258529"/>
            </a:xfrm>
          </p:grpSpPr>
          <p:sp>
            <p:nvSpPr>
              <p:cNvPr id="55" name="Shape 374"/>
              <p:cNvSpPr/>
              <p:nvPr/>
            </p:nvSpPr>
            <p:spPr>
              <a:xfrm>
                <a:off x="72197" y="34714"/>
                <a:ext cx="1258529" cy="12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2060">
                  <a:alpha val="67000"/>
                </a:srgbClr>
              </a:solidFill>
              <a:ln w="127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Shape 375"/>
              <p:cNvSpPr/>
              <p:nvPr/>
            </p:nvSpPr>
            <p:spPr>
              <a:xfrm>
                <a:off x="0" y="429193"/>
                <a:ext cx="1407072" cy="46918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ct val="7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7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cs typeface="Open Sans"/>
                  </a:rPr>
                  <a:t>1</a:t>
                </a:r>
              </a:p>
            </p:txBody>
          </p:sp>
        </p:grpSp>
        <p:sp>
          <p:nvSpPr>
            <p:cNvPr id="45" name="Shape 377"/>
            <p:cNvSpPr/>
            <p:nvPr/>
          </p:nvSpPr>
          <p:spPr>
            <a:xfrm>
              <a:off x="0" y="1525512"/>
              <a:ext cx="6845404" cy="205184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lang="de-DE" sz="1000" b="1" i="1" kern="0" noProof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Mittlerstelle schaffen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  <a:p>
              <a:pPr lvl="0" algn="ctr" defTabSz="457200">
                <a:spcBef>
                  <a:spcPts val="38"/>
                </a:spcBef>
                <a:defRPr sz="1800"/>
              </a:pP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Damit Sport-Stiftungen als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Korrektive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einer Sportförderung sowie als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Produzenten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gesellschaftspolitischer Gemeinwohleffekte wirken, benötigt es einer </a:t>
              </a:r>
              <a:r>
                <a:rPr lang="de-DE" sz="1000" b="1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zentralen Mittlerstelle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.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6" name="Group 383"/>
          <p:cNvGrpSpPr/>
          <p:nvPr/>
        </p:nvGrpSpPr>
        <p:grpSpPr>
          <a:xfrm>
            <a:off x="6245340" y="2715300"/>
            <a:ext cx="2567027" cy="1360465"/>
            <a:chOff x="0" y="0"/>
            <a:chExt cx="6845404" cy="3627907"/>
          </a:xfrm>
        </p:grpSpPr>
        <p:grpSp>
          <p:nvGrpSpPr>
            <p:cNvPr id="68" name="Group 381"/>
            <p:cNvGrpSpPr/>
            <p:nvPr/>
          </p:nvGrpSpPr>
          <p:grpSpPr>
            <a:xfrm>
              <a:off x="2719165" y="0"/>
              <a:ext cx="1407073" cy="1258530"/>
              <a:chOff x="0" y="204048"/>
              <a:chExt cx="1407072" cy="1258529"/>
            </a:xfrm>
          </p:grpSpPr>
          <p:sp>
            <p:nvSpPr>
              <p:cNvPr id="70" name="Shape 379"/>
              <p:cNvSpPr/>
              <p:nvPr/>
            </p:nvSpPr>
            <p:spPr>
              <a:xfrm>
                <a:off x="72197" y="204048"/>
                <a:ext cx="1258529" cy="12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>
                  <a:alpha val="67000"/>
                </a:srgbClr>
              </a:solidFill>
              <a:ln w="127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Shape 380"/>
              <p:cNvSpPr/>
              <p:nvPr/>
            </p:nvSpPr>
            <p:spPr>
              <a:xfrm>
                <a:off x="0" y="598527"/>
                <a:ext cx="1407072" cy="46918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ct val="7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Entypo"/>
                    <a:ea typeface="Entypo"/>
                    <a:cs typeface="Entypo"/>
                    <a:sym typeface="Entypo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7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cs typeface="Open Sans"/>
                    <a:sym typeface="Entypo"/>
                  </a:rPr>
                  <a:t>5</a:t>
                </a:r>
              </a:p>
            </p:txBody>
          </p:sp>
        </p:grpSp>
        <p:sp>
          <p:nvSpPr>
            <p:cNvPr id="69" name="Shape 382"/>
            <p:cNvSpPr/>
            <p:nvPr/>
          </p:nvSpPr>
          <p:spPr>
            <a:xfrm>
              <a:off x="0" y="1576064"/>
              <a:ext cx="6845404" cy="205184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Interaktionsmechanismus installieren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  <a:p>
              <a:pPr lvl="0" algn="ctr" defTabSz="457200">
                <a:spcBef>
                  <a:spcPts val="38"/>
                </a:spcBef>
                <a:defRPr sz="1800"/>
              </a:pP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Stiftungen sollten in einen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direkten Austausch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mit den Sportvereinen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vor Ort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gehen, um an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Informationen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über potentielle Bedarfe und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Unterstützungsmöglichkeiten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zu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gelangen.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2" name="Group 388"/>
          <p:cNvGrpSpPr/>
          <p:nvPr/>
        </p:nvGrpSpPr>
        <p:grpSpPr>
          <a:xfrm>
            <a:off x="3288487" y="2766806"/>
            <a:ext cx="2567027" cy="1192986"/>
            <a:chOff x="0" y="0"/>
            <a:chExt cx="6845404" cy="3181296"/>
          </a:xfrm>
        </p:grpSpPr>
        <p:grpSp>
          <p:nvGrpSpPr>
            <p:cNvPr id="73" name="Group 386"/>
            <p:cNvGrpSpPr/>
            <p:nvPr/>
          </p:nvGrpSpPr>
          <p:grpSpPr>
            <a:xfrm>
              <a:off x="2719165" y="0"/>
              <a:ext cx="1407073" cy="1258530"/>
              <a:chOff x="0" y="34714"/>
              <a:chExt cx="1407072" cy="1258529"/>
            </a:xfrm>
          </p:grpSpPr>
          <p:sp>
            <p:nvSpPr>
              <p:cNvPr id="75" name="Shape 384"/>
              <p:cNvSpPr/>
              <p:nvPr/>
            </p:nvSpPr>
            <p:spPr>
              <a:xfrm>
                <a:off x="72197" y="34714"/>
                <a:ext cx="1258529" cy="12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2060">
                  <a:alpha val="67000"/>
                </a:srgbClr>
              </a:solidFill>
              <a:ln w="127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Shape 385"/>
              <p:cNvSpPr/>
              <p:nvPr/>
            </p:nvSpPr>
            <p:spPr>
              <a:xfrm>
                <a:off x="0" y="429191"/>
                <a:ext cx="1407072" cy="46918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ct val="7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Entypo"/>
                    <a:ea typeface="Entypo"/>
                    <a:cs typeface="Entypo"/>
                    <a:sym typeface="Entypo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7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lang="de-DE" sz="1600" kern="0" noProof="0" dirty="0">
                    <a:solidFill>
                      <a:schemeClr val="bg1"/>
                    </a:solidFill>
                    <a:latin typeface="Open Sans"/>
                    <a:cs typeface="Open Sans"/>
                  </a:rPr>
                  <a:t>3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"/>
                  <a:cs typeface="Open Sans"/>
                  <a:sym typeface="Entypo"/>
                </a:endParaRPr>
              </a:p>
            </p:txBody>
          </p:sp>
        </p:grpSp>
        <p:sp>
          <p:nvSpPr>
            <p:cNvPr id="74" name="Shape 387"/>
            <p:cNvSpPr/>
            <p:nvPr/>
          </p:nvSpPr>
          <p:spPr>
            <a:xfrm>
              <a:off x="0" y="1539821"/>
              <a:ext cx="6845404" cy="16414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Ökonomische Prinzipien umsetzen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  <a:p>
              <a:pPr lvl="0" algn="ctr" defTabSz="457200">
                <a:spcBef>
                  <a:spcPts val="38"/>
                </a:spcBef>
                <a:defRPr sz="1800"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Nur mit 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Transparenz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und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Controlling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können (Sport)-Stiftungen die Legitimität ihres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stifterischen Handelns </a:t>
              </a:r>
              <a:r>
                <a:rPr lang="de-DE" sz="1000" b="1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bewahren.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7" name="Group 393"/>
          <p:cNvGrpSpPr/>
          <p:nvPr/>
        </p:nvGrpSpPr>
        <p:grpSpPr>
          <a:xfrm>
            <a:off x="6245340" y="4314582"/>
            <a:ext cx="2567027" cy="1664707"/>
            <a:chOff x="0" y="0"/>
            <a:chExt cx="6845404" cy="4439217"/>
          </a:xfrm>
        </p:grpSpPr>
        <p:grpSp>
          <p:nvGrpSpPr>
            <p:cNvPr id="78" name="Group 391"/>
            <p:cNvGrpSpPr/>
            <p:nvPr/>
          </p:nvGrpSpPr>
          <p:grpSpPr>
            <a:xfrm>
              <a:off x="2719165" y="0"/>
              <a:ext cx="1407073" cy="1258530"/>
              <a:chOff x="0" y="204048"/>
              <a:chExt cx="1407072" cy="1258529"/>
            </a:xfrm>
          </p:grpSpPr>
          <p:sp>
            <p:nvSpPr>
              <p:cNvPr id="80" name="Shape 389"/>
              <p:cNvSpPr/>
              <p:nvPr/>
            </p:nvSpPr>
            <p:spPr>
              <a:xfrm>
                <a:off x="72197" y="204048"/>
                <a:ext cx="1258529" cy="12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>
                  <a:alpha val="67000"/>
                </a:srgbClr>
              </a:solidFill>
              <a:ln w="127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Shape 390"/>
              <p:cNvSpPr/>
              <p:nvPr/>
            </p:nvSpPr>
            <p:spPr>
              <a:xfrm>
                <a:off x="0" y="598527"/>
                <a:ext cx="1407072" cy="46918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ct val="7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Entypo"/>
                    <a:ea typeface="Entypo"/>
                    <a:cs typeface="Entypo"/>
                    <a:sym typeface="Entypo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7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cs typeface="Open Sans"/>
                    <a:sym typeface="Entypo"/>
                  </a:rPr>
                  <a:t>6</a:t>
                </a:r>
              </a:p>
            </p:txBody>
          </p:sp>
        </p:grpSp>
        <p:sp>
          <p:nvSpPr>
            <p:cNvPr id="79" name="Shape 392"/>
            <p:cNvSpPr/>
            <p:nvPr/>
          </p:nvSpPr>
          <p:spPr>
            <a:xfrm>
              <a:off x="0" y="1566637"/>
              <a:ext cx="6845404" cy="2872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Lösen sozialer Herausforderungen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  <a:p>
              <a:pPr lvl="0" algn="ctr" defTabSz="457200">
                <a:spcBef>
                  <a:spcPts val="38"/>
                </a:spcBef>
                <a:defRPr sz="1800"/>
              </a:pP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Da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Sport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als bedeutsames Element der Gesellschaft besonderen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Zugang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zu Menschen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aller Milieus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findet, sollten Sport-Stiftungen diese besonderen Potenziale nutzen, um breite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Bevölkerungskreise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an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Kultur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,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Politik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und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Bildung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partizipieren zu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lassen.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2" name="Group 398"/>
          <p:cNvGrpSpPr/>
          <p:nvPr/>
        </p:nvGrpSpPr>
        <p:grpSpPr>
          <a:xfrm>
            <a:off x="331634" y="4314582"/>
            <a:ext cx="2567027" cy="1664707"/>
            <a:chOff x="0" y="0"/>
            <a:chExt cx="6845404" cy="4439218"/>
          </a:xfrm>
        </p:grpSpPr>
        <p:grpSp>
          <p:nvGrpSpPr>
            <p:cNvPr id="83" name="Group 396"/>
            <p:cNvGrpSpPr/>
            <p:nvPr/>
          </p:nvGrpSpPr>
          <p:grpSpPr>
            <a:xfrm>
              <a:off x="2719165" y="0"/>
              <a:ext cx="1407073" cy="1258530"/>
              <a:chOff x="0" y="204048"/>
              <a:chExt cx="1407072" cy="1258529"/>
            </a:xfrm>
          </p:grpSpPr>
          <p:sp>
            <p:nvSpPr>
              <p:cNvPr id="85" name="Shape 394"/>
              <p:cNvSpPr/>
              <p:nvPr/>
            </p:nvSpPr>
            <p:spPr>
              <a:xfrm>
                <a:off x="72197" y="204048"/>
                <a:ext cx="1258529" cy="12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>
                  <a:alpha val="67000"/>
                </a:srgbClr>
              </a:solidFill>
              <a:ln w="127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Shape 395"/>
              <p:cNvSpPr/>
              <p:nvPr/>
            </p:nvSpPr>
            <p:spPr>
              <a:xfrm>
                <a:off x="0" y="603314"/>
                <a:ext cx="1407072" cy="4596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lnSpc>
                    <a:spcPct val="7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Entypo"/>
                    <a:ea typeface="Entypo"/>
                    <a:cs typeface="Entypo"/>
                    <a:sym typeface="Entypo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7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cs typeface="Open Sans"/>
                    <a:sym typeface="Entypo"/>
                  </a:rPr>
                  <a:t>2</a:t>
                </a:r>
              </a:p>
            </p:txBody>
          </p:sp>
        </p:grpSp>
        <p:sp>
          <p:nvSpPr>
            <p:cNvPr id="84" name="Shape 397"/>
            <p:cNvSpPr/>
            <p:nvPr/>
          </p:nvSpPr>
          <p:spPr>
            <a:xfrm>
              <a:off x="0" y="1566637"/>
              <a:ext cx="6845404" cy="28725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Gesellschaftliche</a:t>
              </a:r>
              <a:r>
                <a:rPr kumimoji="0" lang="de-DE" sz="1000" b="1" i="1" u="none" strike="noStrike" kern="0" cap="none" spc="0" normalizeH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 Rendite erzeugen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  <a:p>
              <a:pPr lvl="0" algn="ctr" defTabSz="457200">
                <a:spcBef>
                  <a:spcPts val="38"/>
                </a:spcBef>
                <a:defRPr sz="1800"/>
              </a:pP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Vor dem Hintergrund komplexer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gesellschaftlicher Herausforderungen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sollten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Sport-Stiftungen bestrebt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sein, durch ihr stifterisches Engagement mit/von Sport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unterstützende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und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stabilisierende Effekte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für das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gesamtgesellschaftliche System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zu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erzeugen.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7" name="Group 403"/>
          <p:cNvGrpSpPr/>
          <p:nvPr/>
        </p:nvGrpSpPr>
        <p:grpSpPr>
          <a:xfrm>
            <a:off x="3357985" y="4314582"/>
            <a:ext cx="2567027" cy="1652069"/>
            <a:chOff x="185328" y="0"/>
            <a:chExt cx="6845403" cy="4405511"/>
          </a:xfrm>
        </p:grpSpPr>
        <p:grpSp>
          <p:nvGrpSpPr>
            <p:cNvPr id="88" name="Group 401"/>
            <p:cNvGrpSpPr/>
            <p:nvPr/>
          </p:nvGrpSpPr>
          <p:grpSpPr>
            <a:xfrm>
              <a:off x="2875171" y="0"/>
              <a:ext cx="1407073" cy="1258529"/>
              <a:chOff x="0" y="204048"/>
              <a:chExt cx="1407072" cy="1258528"/>
            </a:xfrm>
          </p:grpSpPr>
          <p:sp>
            <p:nvSpPr>
              <p:cNvPr id="90" name="Shape 399"/>
              <p:cNvSpPr/>
              <p:nvPr/>
            </p:nvSpPr>
            <p:spPr>
              <a:xfrm>
                <a:off x="72197" y="204048"/>
                <a:ext cx="1258529" cy="12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0000">
                  <a:alpha val="67000"/>
                </a:srgbClr>
              </a:solidFill>
              <a:ln w="12700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Shape 400"/>
              <p:cNvSpPr/>
              <p:nvPr/>
            </p:nvSpPr>
            <p:spPr>
              <a:xfrm>
                <a:off x="0" y="260350"/>
                <a:ext cx="1407073" cy="11455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ct val="70000"/>
                  </a:lnSpc>
                  <a:spcBef>
                    <a:spcPts val="700"/>
                  </a:spcBef>
                  <a:defRPr sz="6000">
                    <a:solidFill>
                      <a:srgbClr val="FFFFFF"/>
                    </a:solidFill>
                    <a:latin typeface="Entypo"/>
                    <a:ea typeface="Entypo"/>
                    <a:cs typeface="Entypo"/>
                    <a:sym typeface="Entypo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7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solidFill>
                      <a:srgbClr val="000000"/>
                    </a:solidFill>
                  </a:defRPr>
                </a:pPr>
                <a:r>
                  <a: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Open Sans"/>
                    <a:cs typeface="Open Sans"/>
                    <a:sym typeface="Entypo"/>
                  </a:rPr>
                  <a:t>4</a:t>
                </a:r>
              </a:p>
            </p:txBody>
          </p:sp>
        </p:grpSp>
        <p:sp>
          <p:nvSpPr>
            <p:cNvPr id="89" name="Shape 402"/>
            <p:cNvSpPr/>
            <p:nvPr/>
          </p:nvSpPr>
          <p:spPr>
            <a:xfrm>
              <a:off x="185328" y="1532934"/>
              <a:ext cx="6845403" cy="28725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ea typeface="Open Sans"/>
                  <a:cs typeface="Open Sans"/>
                  <a:sym typeface="Open Sans"/>
                </a:rPr>
                <a:t>Partner Spitzensport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  <a:p>
              <a:pPr lvl="0" algn="ctr" defTabSz="457200">
                <a:spcBef>
                  <a:spcPts val="38"/>
                </a:spcBef>
                <a:defRPr sz="1800"/>
              </a:pP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Im Zuge der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Leistungssportreform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 sollten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Sport-Stiftungen </a:t>
              </a:r>
              <a:r>
                <a:rPr lang="de-DE" sz="1000" b="1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entscheidende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Rolle </a:t>
              </a:r>
              <a:r>
                <a:rPr lang="de-DE" sz="1000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bei der Förderung von Spitzensportlern einnehmen. So können die Sport-Stiftungen selbst auch von den </a:t>
              </a:r>
              <a:r>
                <a:rPr lang="de-DE" sz="1000" b="1" kern="0" dirty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gesellschaftlichen Effekten des Spitzensports </a:t>
              </a:r>
              <a:r>
                <a:rPr lang="de-DE" sz="1000" kern="0" dirty="0" smtClean="0">
                  <a:solidFill>
                    <a:srgbClr val="474747"/>
                  </a:solidFill>
                  <a:ea typeface="Open Sans"/>
                  <a:cs typeface="Open Sans"/>
                  <a:sym typeface="Open Sans"/>
                </a:rPr>
                <a:t>profitieren.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2" name="Group 407"/>
          <p:cNvGrpSpPr/>
          <p:nvPr/>
        </p:nvGrpSpPr>
        <p:grpSpPr>
          <a:xfrm>
            <a:off x="477678" y="2708920"/>
            <a:ext cx="8187044" cy="2852014"/>
            <a:chOff x="32864" y="33049"/>
            <a:chExt cx="21832115" cy="7605369"/>
          </a:xfrm>
        </p:grpSpPr>
        <p:sp>
          <p:nvSpPr>
            <p:cNvPr id="93" name="Shape 404"/>
            <p:cNvSpPr/>
            <p:nvPr/>
          </p:nvSpPr>
          <p:spPr>
            <a:xfrm flipH="1">
              <a:off x="7024823" y="55961"/>
              <a:ext cx="1" cy="7582459"/>
            </a:xfrm>
            <a:prstGeom prst="line">
              <a:avLst/>
            </a:prstGeom>
            <a:noFill/>
            <a:ln w="12700" cap="flat" cmpd="sng">
              <a:solidFill>
                <a:srgbClr val="9E9E9E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/>
                <a:sym typeface="Helvetica"/>
              </a:endParaRPr>
            </a:p>
          </p:txBody>
        </p:sp>
        <p:sp>
          <p:nvSpPr>
            <p:cNvPr id="94" name="Shape 405"/>
            <p:cNvSpPr/>
            <p:nvPr/>
          </p:nvSpPr>
          <p:spPr>
            <a:xfrm>
              <a:off x="14971528" y="33049"/>
              <a:ext cx="1" cy="7582458"/>
            </a:xfrm>
            <a:prstGeom prst="line">
              <a:avLst/>
            </a:prstGeom>
            <a:noFill/>
            <a:ln w="12700" cap="flat" cmpd="sng">
              <a:solidFill>
                <a:srgbClr val="9E9E9E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/>
                <a:sym typeface="Helvetica"/>
              </a:endParaRPr>
            </a:p>
          </p:txBody>
        </p:sp>
        <p:sp>
          <p:nvSpPr>
            <p:cNvPr id="95" name="Shape 406"/>
            <p:cNvSpPr/>
            <p:nvPr/>
          </p:nvSpPr>
          <p:spPr>
            <a:xfrm flipV="1">
              <a:off x="32864" y="3847190"/>
              <a:ext cx="21832116" cy="1"/>
            </a:xfrm>
            <a:prstGeom prst="line">
              <a:avLst/>
            </a:prstGeom>
            <a:noFill/>
            <a:ln w="12700" cap="flat" cmpd="sng">
              <a:solidFill>
                <a:srgbClr val="9E9E9E"/>
              </a:solidFill>
              <a:prstDash val="sysDash"/>
              <a:bevel/>
              <a:headEnd type="oval" w="sm" len="sm"/>
              <a:tailEnd type="oval" w="sm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/>
                <a:sym typeface="Helvetica"/>
              </a:endParaRPr>
            </a:p>
          </p:txBody>
        </p:sp>
      </p:grpSp>
      <p:sp>
        <p:nvSpPr>
          <p:cNvPr id="96" name="Freeform 694"/>
          <p:cNvSpPr>
            <a:spLocks noChangeAspect="1"/>
          </p:cNvSpPr>
          <p:nvPr/>
        </p:nvSpPr>
        <p:spPr bwMode="auto">
          <a:xfrm>
            <a:off x="7922668" y="2460538"/>
            <a:ext cx="609772" cy="645641"/>
          </a:xfrm>
          <a:custGeom>
            <a:avLst/>
            <a:gdLst>
              <a:gd name="T0" fmla="*/ 72 w 176"/>
              <a:gd name="T1" fmla="*/ 0 h 608"/>
              <a:gd name="T2" fmla="*/ 0 w 176"/>
              <a:gd name="T3" fmla="*/ 232 h 608"/>
              <a:gd name="T4" fmla="*/ 48 w 176"/>
              <a:gd name="T5" fmla="*/ 232 h 608"/>
              <a:gd name="T6" fmla="*/ 0 w 176"/>
              <a:gd name="T7" fmla="*/ 376 h 608"/>
              <a:gd name="T8" fmla="*/ 72 w 176"/>
              <a:gd name="T9" fmla="*/ 376 h 608"/>
              <a:gd name="T10" fmla="*/ 32 w 176"/>
              <a:gd name="T11" fmla="*/ 504 h 608"/>
              <a:gd name="T12" fmla="*/ 0 w 176"/>
              <a:gd name="T13" fmla="*/ 504 h 608"/>
              <a:gd name="T14" fmla="*/ 0 w 176"/>
              <a:gd name="T15" fmla="*/ 608 h 608"/>
              <a:gd name="T16" fmla="*/ 96 w 176"/>
              <a:gd name="T17" fmla="*/ 496 h 608"/>
              <a:gd name="T18" fmla="*/ 48 w 176"/>
              <a:gd name="T19" fmla="*/ 504 h 608"/>
              <a:gd name="T20" fmla="*/ 144 w 176"/>
              <a:gd name="T21" fmla="*/ 336 h 608"/>
              <a:gd name="T22" fmla="*/ 72 w 176"/>
              <a:gd name="T23" fmla="*/ 336 h 608"/>
              <a:gd name="T24" fmla="*/ 144 w 176"/>
              <a:gd name="T25" fmla="*/ 192 h 608"/>
              <a:gd name="T26" fmla="*/ 88 w 176"/>
              <a:gd name="T27" fmla="*/ 192 h 608"/>
              <a:gd name="T28" fmla="*/ 176 w 176"/>
              <a:gd name="T29" fmla="*/ 0 h 608"/>
              <a:gd name="T30" fmla="*/ 72 w 176"/>
              <a:gd name="T3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608">
                <a:moveTo>
                  <a:pt x="72" y="0"/>
                </a:moveTo>
                <a:lnTo>
                  <a:pt x="0" y="232"/>
                </a:lnTo>
                <a:lnTo>
                  <a:pt x="48" y="232"/>
                </a:lnTo>
                <a:lnTo>
                  <a:pt x="0" y="376"/>
                </a:lnTo>
                <a:lnTo>
                  <a:pt x="72" y="376"/>
                </a:lnTo>
                <a:lnTo>
                  <a:pt x="32" y="504"/>
                </a:lnTo>
                <a:lnTo>
                  <a:pt x="0" y="504"/>
                </a:lnTo>
                <a:lnTo>
                  <a:pt x="0" y="608"/>
                </a:lnTo>
                <a:lnTo>
                  <a:pt x="96" y="496"/>
                </a:lnTo>
                <a:lnTo>
                  <a:pt x="48" y="504"/>
                </a:lnTo>
                <a:lnTo>
                  <a:pt x="144" y="336"/>
                </a:lnTo>
                <a:lnTo>
                  <a:pt x="72" y="336"/>
                </a:lnTo>
                <a:lnTo>
                  <a:pt x="144" y="192"/>
                </a:lnTo>
                <a:lnTo>
                  <a:pt x="88" y="192"/>
                </a:lnTo>
                <a:lnTo>
                  <a:pt x="176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6350" cap="rnd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7" name="Freeform 694"/>
          <p:cNvSpPr>
            <a:spLocks noChangeAspect="1"/>
          </p:cNvSpPr>
          <p:nvPr/>
        </p:nvSpPr>
        <p:spPr bwMode="auto">
          <a:xfrm>
            <a:off x="5004048" y="4225771"/>
            <a:ext cx="609772" cy="645641"/>
          </a:xfrm>
          <a:custGeom>
            <a:avLst/>
            <a:gdLst>
              <a:gd name="T0" fmla="*/ 72 w 176"/>
              <a:gd name="T1" fmla="*/ 0 h 608"/>
              <a:gd name="T2" fmla="*/ 0 w 176"/>
              <a:gd name="T3" fmla="*/ 232 h 608"/>
              <a:gd name="T4" fmla="*/ 48 w 176"/>
              <a:gd name="T5" fmla="*/ 232 h 608"/>
              <a:gd name="T6" fmla="*/ 0 w 176"/>
              <a:gd name="T7" fmla="*/ 376 h 608"/>
              <a:gd name="T8" fmla="*/ 72 w 176"/>
              <a:gd name="T9" fmla="*/ 376 h 608"/>
              <a:gd name="T10" fmla="*/ 32 w 176"/>
              <a:gd name="T11" fmla="*/ 504 h 608"/>
              <a:gd name="T12" fmla="*/ 0 w 176"/>
              <a:gd name="T13" fmla="*/ 504 h 608"/>
              <a:gd name="T14" fmla="*/ 0 w 176"/>
              <a:gd name="T15" fmla="*/ 608 h 608"/>
              <a:gd name="T16" fmla="*/ 96 w 176"/>
              <a:gd name="T17" fmla="*/ 496 h 608"/>
              <a:gd name="T18" fmla="*/ 48 w 176"/>
              <a:gd name="T19" fmla="*/ 504 h 608"/>
              <a:gd name="T20" fmla="*/ 144 w 176"/>
              <a:gd name="T21" fmla="*/ 336 h 608"/>
              <a:gd name="T22" fmla="*/ 72 w 176"/>
              <a:gd name="T23" fmla="*/ 336 h 608"/>
              <a:gd name="T24" fmla="*/ 144 w 176"/>
              <a:gd name="T25" fmla="*/ 192 h 608"/>
              <a:gd name="T26" fmla="*/ 88 w 176"/>
              <a:gd name="T27" fmla="*/ 192 h 608"/>
              <a:gd name="T28" fmla="*/ 176 w 176"/>
              <a:gd name="T29" fmla="*/ 0 h 608"/>
              <a:gd name="T30" fmla="*/ 72 w 176"/>
              <a:gd name="T3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608">
                <a:moveTo>
                  <a:pt x="72" y="0"/>
                </a:moveTo>
                <a:lnTo>
                  <a:pt x="0" y="232"/>
                </a:lnTo>
                <a:lnTo>
                  <a:pt x="48" y="232"/>
                </a:lnTo>
                <a:lnTo>
                  <a:pt x="0" y="376"/>
                </a:lnTo>
                <a:lnTo>
                  <a:pt x="72" y="376"/>
                </a:lnTo>
                <a:lnTo>
                  <a:pt x="32" y="504"/>
                </a:lnTo>
                <a:lnTo>
                  <a:pt x="0" y="504"/>
                </a:lnTo>
                <a:lnTo>
                  <a:pt x="0" y="608"/>
                </a:lnTo>
                <a:lnTo>
                  <a:pt x="96" y="496"/>
                </a:lnTo>
                <a:lnTo>
                  <a:pt x="48" y="504"/>
                </a:lnTo>
                <a:lnTo>
                  <a:pt x="144" y="336"/>
                </a:lnTo>
                <a:lnTo>
                  <a:pt x="72" y="336"/>
                </a:lnTo>
                <a:lnTo>
                  <a:pt x="144" y="192"/>
                </a:lnTo>
                <a:lnTo>
                  <a:pt x="88" y="192"/>
                </a:lnTo>
                <a:lnTo>
                  <a:pt x="176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6350" cap="rnd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8" name="Freeform 694"/>
          <p:cNvSpPr>
            <a:spLocks noChangeAspect="1"/>
          </p:cNvSpPr>
          <p:nvPr/>
        </p:nvSpPr>
        <p:spPr bwMode="auto">
          <a:xfrm>
            <a:off x="4926413" y="2404302"/>
            <a:ext cx="609772" cy="645641"/>
          </a:xfrm>
          <a:custGeom>
            <a:avLst/>
            <a:gdLst>
              <a:gd name="T0" fmla="*/ 72 w 176"/>
              <a:gd name="T1" fmla="*/ 0 h 608"/>
              <a:gd name="T2" fmla="*/ 0 w 176"/>
              <a:gd name="T3" fmla="*/ 232 h 608"/>
              <a:gd name="T4" fmla="*/ 48 w 176"/>
              <a:gd name="T5" fmla="*/ 232 h 608"/>
              <a:gd name="T6" fmla="*/ 0 w 176"/>
              <a:gd name="T7" fmla="*/ 376 h 608"/>
              <a:gd name="T8" fmla="*/ 72 w 176"/>
              <a:gd name="T9" fmla="*/ 376 h 608"/>
              <a:gd name="T10" fmla="*/ 32 w 176"/>
              <a:gd name="T11" fmla="*/ 504 h 608"/>
              <a:gd name="T12" fmla="*/ 0 w 176"/>
              <a:gd name="T13" fmla="*/ 504 h 608"/>
              <a:gd name="T14" fmla="*/ 0 w 176"/>
              <a:gd name="T15" fmla="*/ 608 h 608"/>
              <a:gd name="T16" fmla="*/ 96 w 176"/>
              <a:gd name="T17" fmla="*/ 496 h 608"/>
              <a:gd name="T18" fmla="*/ 48 w 176"/>
              <a:gd name="T19" fmla="*/ 504 h 608"/>
              <a:gd name="T20" fmla="*/ 144 w 176"/>
              <a:gd name="T21" fmla="*/ 336 h 608"/>
              <a:gd name="T22" fmla="*/ 72 w 176"/>
              <a:gd name="T23" fmla="*/ 336 h 608"/>
              <a:gd name="T24" fmla="*/ 144 w 176"/>
              <a:gd name="T25" fmla="*/ 192 h 608"/>
              <a:gd name="T26" fmla="*/ 88 w 176"/>
              <a:gd name="T27" fmla="*/ 192 h 608"/>
              <a:gd name="T28" fmla="*/ 176 w 176"/>
              <a:gd name="T29" fmla="*/ 0 h 608"/>
              <a:gd name="T30" fmla="*/ 72 w 176"/>
              <a:gd name="T31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608">
                <a:moveTo>
                  <a:pt x="72" y="0"/>
                </a:moveTo>
                <a:lnTo>
                  <a:pt x="0" y="232"/>
                </a:lnTo>
                <a:lnTo>
                  <a:pt x="48" y="232"/>
                </a:lnTo>
                <a:lnTo>
                  <a:pt x="0" y="376"/>
                </a:lnTo>
                <a:lnTo>
                  <a:pt x="72" y="376"/>
                </a:lnTo>
                <a:lnTo>
                  <a:pt x="32" y="504"/>
                </a:lnTo>
                <a:lnTo>
                  <a:pt x="0" y="504"/>
                </a:lnTo>
                <a:lnTo>
                  <a:pt x="0" y="608"/>
                </a:lnTo>
                <a:lnTo>
                  <a:pt x="96" y="496"/>
                </a:lnTo>
                <a:lnTo>
                  <a:pt x="48" y="504"/>
                </a:lnTo>
                <a:lnTo>
                  <a:pt x="144" y="336"/>
                </a:lnTo>
                <a:lnTo>
                  <a:pt x="72" y="336"/>
                </a:lnTo>
                <a:lnTo>
                  <a:pt x="144" y="192"/>
                </a:lnTo>
                <a:lnTo>
                  <a:pt x="88" y="192"/>
                </a:lnTo>
                <a:lnTo>
                  <a:pt x="176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6350" cap="rnd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1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Forschungsdesideratum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16</a:t>
            </a:fld>
            <a:endParaRPr lang="en-US" kern="1000" dirty="0"/>
          </a:p>
        </p:txBody>
      </p:sp>
      <p:pic>
        <p:nvPicPr>
          <p:cNvPr id="12" name="Grafik 11" descr="Balkendiagramm">
            <a:extLst>
              <a:ext uri="{FF2B5EF4-FFF2-40B4-BE49-F238E27FC236}">
                <a16:creationId xmlns="" xmlns:a16="http://schemas.microsoft.com/office/drawing/2014/main" id="{9A947A76-C483-4F5E-BBBF-2D45CE138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2474977"/>
            <a:ext cx="1754136" cy="1754136"/>
          </a:xfrm>
          <a:prstGeom prst="rect">
            <a:avLst/>
          </a:prstGeom>
        </p:spPr>
      </p:pic>
      <p:pic>
        <p:nvPicPr>
          <p:cNvPr id="14" name="Grafik 13" descr="Spielbuch">
            <a:extLst>
              <a:ext uri="{FF2B5EF4-FFF2-40B4-BE49-F238E27FC236}">
                <a16:creationId xmlns="" xmlns:a16="http://schemas.microsoft.com/office/drawing/2014/main" id="{8B820BD7-BFA1-4D24-8A12-AA7D73EAF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330" y="2474976"/>
            <a:ext cx="1828282" cy="18282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171450" y="1667022"/>
            <a:ext cx="412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800" spc="-1500" dirty="0" smtClean="0">
                <a:solidFill>
                  <a:schemeClr val="bg1"/>
                </a:solidFill>
              </a:rPr>
              <a:t>04</a:t>
            </a:r>
            <a:endParaRPr lang="de-DE" sz="28800" spc="-1500" dirty="0">
              <a:solidFill>
                <a:schemeClr val="bg1"/>
              </a:solidFill>
            </a:endParaRPr>
          </a:p>
        </p:txBody>
      </p:sp>
      <p:pic>
        <p:nvPicPr>
          <p:cNvPr id="10" name="Grafik 9" descr="Kopf mit Zahnrädern">
            <a:extLst>
              <a:ext uri="{FF2B5EF4-FFF2-40B4-BE49-F238E27FC236}">
                <a16:creationId xmlns="" xmlns:a16="http://schemas.microsoft.com/office/drawing/2014/main" id="{7AC4B511-4EAD-4389-9365-22862D2BA7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58486" y="1934683"/>
            <a:ext cx="1543525" cy="15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7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Forschungsdesideratum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>
                <a:latin typeface="Calibri Light"/>
              </a:rPr>
              <a:t>Eine noch umfassendere Klärung </a:t>
            </a:r>
            <a:r>
              <a:rPr lang="de-DE" dirty="0" smtClean="0">
                <a:latin typeface="Calibri Light"/>
              </a:rPr>
              <a:t>von zukünftigem Agieren sowie zur programmatischen Ausrichtung der Sport-Stiftungen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971600" y="1721743"/>
            <a:ext cx="1800000" cy="360040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Vorliegende Dissertation</a:t>
            </a:r>
            <a:endParaRPr lang="de-DE" sz="1200" b="1" dirty="0"/>
          </a:p>
        </p:txBody>
      </p:sp>
      <p:sp>
        <p:nvSpPr>
          <p:cNvPr id="13" name="Rechteck 12"/>
          <p:cNvSpPr/>
          <p:nvPr/>
        </p:nvSpPr>
        <p:spPr>
          <a:xfrm>
            <a:off x="6372200" y="1700808"/>
            <a:ext cx="1800000" cy="360040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Forschungsdesideratum</a:t>
            </a:r>
            <a:endParaRPr lang="de-DE" sz="1200" b="1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971600" y="2081783"/>
            <a:ext cx="432048" cy="244827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>
            <a:off x="1763688" y="2087885"/>
            <a:ext cx="432048" cy="244827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6396161" y="2095128"/>
            <a:ext cx="432048" cy="244827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7188249" y="2101230"/>
            <a:ext cx="432048" cy="244827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1290009" y="2081783"/>
            <a:ext cx="581591" cy="26374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/>
        </p:nvSpPr>
        <p:spPr>
          <a:xfrm>
            <a:off x="6629400" y="2095103"/>
            <a:ext cx="810893" cy="2486025"/>
          </a:xfrm>
          <a:custGeom>
            <a:avLst/>
            <a:gdLst>
              <a:gd name="connsiteX0" fmla="*/ 619125 w 810893"/>
              <a:gd name="connsiteY0" fmla="*/ 0 h 2486025"/>
              <a:gd name="connsiteX1" fmla="*/ 666750 w 810893"/>
              <a:gd name="connsiteY1" fmla="*/ 19050 h 2486025"/>
              <a:gd name="connsiteX2" fmla="*/ 695325 w 810893"/>
              <a:gd name="connsiteY2" fmla="*/ 47625 h 2486025"/>
              <a:gd name="connsiteX3" fmla="*/ 723900 w 810893"/>
              <a:gd name="connsiteY3" fmla="*/ 66675 h 2486025"/>
              <a:gd name="connsiteX4" fmla="*/ 742950 w 810893"/>
              <a:gd name="connsiteY4" fmla="*/ 123825 h 2486025"/>
              <a:gd name="connsiteX5" fmla="*/ 771525 w 810893"/>
              <a:gd name="connsiteY5" fmla="*/ 180975 h 2486025"/>
              <a:gd name="connsiteX6" fmla="*/ 800100 w 810893"/>
              <a:gd name="connsiteY6" fmla="*/ 209550 h 2486025"/>
              <a:gd name="connsiteX7" fmla="*/ 762000 w 810893"/>
              <a:gd name="connsiteY7" fmla="*/ 228600 h 2486025"/>
              <a:gd name="connsiteX8" fmla="*/ 704850 w 810893"/>
              <a:gd name="connsiteY8" fmla="*/ 257175 h 2486025"/>
              <a:gd name="connsiteX9" fmla="*/ 514350 w 810893"/>
              <a:gd name="connsiteY9" fmla="*/ 276225 h 2486025"/>
              <a:gd name="connsiteX10" fmla="*/ 457200 w 810893"/>
              <a:gd name="connsiteY10" fmla="*/ 304800 h 2486025"/>
              <a:gd name="connsiteX11" fmla="*/ 381000 w 810893"/>
              <a:gd name="connsiteY11" fmla="*/ 323850 h 2486025"/>
              <a:gd name="connsiteX12" fmla="*/ 323850 w 810893"/>
              <a:gd name="connsiteY12" fmla="*/ 342900 h 2486025"/>
              <a:gd name="connsiteX13" fmla="*/ 295275 w 810893"/>
              <a:gd name="connsiteY13" fmla="*/ 352425 h 2486025"/>
              <a:gd name="connsiteX14" fmla="*/ 266700 w 810893"/>
              <a:gd name="connsiteY14" fmla="*/ 361950 h 2486025"/>
              <a:gd name="connsiteX15" fmla="*/ 247650 w 810893"/>
              <a:gd name="connsiteY15" fmla="*/ 390525 h 2486025"/>
              <a:gd name="connsiteX16" fmla="*/ 247650 w 810893"/>
              <a:gd name="connsiteY16" fmla="*/ 533400 h 2486025"/>
              <a:gd name="connsiteX17" fmla="*/ 276225 w 810893"/>
              <a:gd name="connsiteY17" fmla="*/ 542925 h 2486025"/>
              <a:gd name="connsiteX18" fmla="*/ 304800 w 810893"/>
              <a:gd name="connsiteY18" fmla="*/ 561975 h 2486025"/>
              <a:gd name="connsiteX19" fmla="*/ 333375 w 810893"/>
              <a:gd name="connsiteY19" fmla="*/ 571500 h 2486025"/>
              <a:gd name="connsiteX20" fmla="*/ 457200 w 810893"/>
              <a:gd name="connsiteY20" fmla="*/ 590550 h 2486025"/>
              <a:gd name="connsiteX21" fmla="*/ 495300 w 810893"/>
              <a:gd name="connsiteY21" fmla="*/ 600075 h 2486025"/>
              <a:gd name="connsiteX22" fmla="*/ 647700 w 810893"/>
              <a:gd name="connsiteY22" fmla="*/ 609600 h 2486025"/>
              <a:gd name="connsiteX23" fmla="*/ 742950 w 810893"/>
              <a:gd name="connsiteY23" fmla="*/ 638175 h 2486025"/>
              <a:gd name="connsiteX24" fmla="*/ 771525 w 810893"/>
              <a:gd name="connsiteY24" fmla="*/ 647700 h 2486025"/>
              <a:gd name="connsiteX25" fmla="*/ 809625 w 810893"/>
              <a:gd name="connsiteY25" fmla="*/ 676275 h 2486025"/>
              <a:gd name="connsiteX26" fmla="*/ 800100 w 810893"/>
              <a:gd name="connsiteY26" fmla="*/ 704850 h 2486025"/>
              <a:gd name="connsiteX27" fmla="*/ 733425 w 810893"/>
              <a:gd name="connsiteY27" fmla="*/ 752475 h 2486025"/>
              <a:gd name="connsiteX28" fmla="*/ 685800 w 810893"/>
              <a:gd name="connsiteY28" fmla="*/ 762000 h 2486025"/>
              <a:gd name="connsiteX29" fmla="*/ 619125 w 810893"/>
              <a:gd name="connsiteY29" fmla="*/ 800100 h 2486025"/>
              <a:gd name="connsiteX30" fmla="*/ 542925 w 810893"/>
              <a:gd name="connsiteY30" fmla="*/ 847725 h 2486025"/>
              <a:gd name="connsiteX31" fmla="*/ 514350 w 810893"/>
              <a:gd name="connsiteY31" fmla="*/ 866775 h 2486025"/>
              <a:gd name="connsiteX32" fmla="*/ 485775 w 810893"/>
              <a:gd name="connsiteY32" fmla="*/ 876300 h 2486025"/>
              <a:gd name="connsiteX33" fmla="*/ 419100 w 810893"/>
              <a:gd name="connsiteY33" fmla="*/ 904875 h 2486025"/>
              <a:gd name="connsiteX34" fmla="*/ 361950 w 810893"/>
              <a:gd name="connsiteY34" fmla="*/ 942975 h 2486025"/>
              <a:gd name="connsiteX35" fmla="*/ 333375 w 810893"/>
              <a:gd name="connsiteY35" fmla="*/ 971550 h 2486025"/>
              <a:gd name="connsiteX36" fmla="*/ 276225 w 810893"/>
              <a:gd name="connsiteY36" fmla="*/ 1009650 h 2486025"/>
              <a:gd name="connsiteX37" fmla="*/ 247650 w 810893"/>
              <a:gd name="connsiteY37" fmla="*/ 1028700 h 2486025"/>
              <a:gd name="connsiteX38" fmla="*/ 219075 w 810893"/>
              <a:gd name="connsiteY38" fmla="*/ 1038225 h 2486025"/>
              <a:gd name="connsiteX39" fmla="*/ 209550 w 810893"/>
              <a:gd name="connsiteY39" fmla="*/ 1085850 h 2486025"/>
              <a:gd name="connsiteX40" fmla="*/ 400050 w 810893"/>
              <a:gd name="connsiteY40" fmla="*/ 1114425 h 2486025"/>
              <a:gd name="connsiteX41" fmla="*/ 485775 w 810893"/>
              <a:gd name="connsiteY41" fmla="*/ 1143000 h 2486025"/>
              <a:gd name="connsiteX42" fmla="*/ 514350 w 810893"/>
              <a:gd name="connsiteY42" fmla="*/ 1152525 h 2486025"/>
              <a:gd name="connsiteX43" fmla="*/ 600075 w 810893"/>
              <a:gd name="connsiteY43" fmla="*/ 1200150 h 2486025"/>
              <a:gd name="connsiteX44" fmla="*/ 657225 w 810893"/>
              <a:gd name="connsiteY44" fmla="*/ 1238250 h 2486025"/>
              <a:gd name="connsiteX45" fmla="*/ 638175 w 810893"/>
              <a:gd name="connsiteY45" fmla="*/ 1266825 h 2486025"/>
              <a:gd name="connsiteX46" fmla="*/ 581025 w 810893"/>
              <a:gd name="connsiteY46" fmla="*/ 1285875 h 2486025"/>
              <a:gd name="connsiteX47" fmla="*/ 466725 w 810893"/>
              <a:gd name="connsiteY47" fmla="*/ 1295400 h 2486025"/>
              <a:gd name="connsiteX48" fmla="*/ 381000 w 810893"/>
              <a:gd name="connsiteY48" fmla="*/ 1314450 h 2486025"/>
              <a:gd name="connsiteX49" fmla="*/ 352425 w 810893"/>
              <a:gd name="connsiteY49" fmla="*/ 1323975 h 2486025"/>
              <a:gd name="connsiteX50" fmla="*/ 304800 w 810893"/>
              <a:gd name="connsiteY50" fmla="*/ 1333500 h 2486025"/>
              <a:gd name="connsiteX51" fmla="*/ 247650 w 810893"/>
              <a:gd name="connsiteY51" fmla="*/ 1352550 h 2486025"/>
              <a:gd name="connsiteX52" fmla="*/ 190500 w 810893"/>
              <a:gd name="connsiteY52" fmla="*/ 1390650 h 2486025"/>
              <a:gd name="connsiteX53" fmla="*/ 161925 w 810893"/>
              <a:gd name="connsiteY53" fmla="*/ 1409700 h 2486025"/>
              <a:gd name="connsiteX54" fmla="*/ 219075 w 810893"/>
              <a:gd name="connsiteY54" fmla="*/ 1457325 h 2486025"/>
              <a:gd name="connsiteX55" fmla="*/ 257175 w 810893"/>
              <a:gd name="connsiteY55" fmla="*/ 1466850 h 2486025"/>
              <a:gd name="connsiteX56" fmla="*/ 285750 w 810893"/>
              <a:gd name="connsiteY56" fmla="*/ 1485900 h 2486025"/>
              <a:gd name="connsiteX57" fmla="*/ 352425 w 810893"/>
              <a:gd name="connsiteY57" fmla="*/ 1504950 h 2486025"/>
              <a:gd name="connsiteX58" fmla="*/ 381000 w 810893"/>
              <a:gd name="connsiteY58" fmla="*/ 1514475 h 2486025"/>
              <a:gd name="connsiteX59" fmla="*/ 428625 w 810893"/>
              <a:gd name="connsiteY59" fmla="*/ 1562100 h 2486025"/>
              <a:gd name="connsiteX60" fmla="*/ 457200 w 810893"/>
              <a:gd name="connsiteY60" fmla="*/ 1581150 h 2486025"/>
              <a:gd name="connsiteX61" fmla="*/ 514350 w 810893"/>
              <a:gd name="connsiteY61" fmla="*/ 1628775 h 2486025"/>
              <a:gd name="connsiteX62" fmla="*/ 485775 w 810893"/>
              <a:gd name="connsiteY62" fmla="*/ 1666875 h 2486025"/>
              <a:gd name="connsiteX63" fmla="*/ 457200 w 810893"/>
              <a:gd name="connsiteY63" fmla="*/ 1676400 h 2486025"/>
              <a:gd name="connsiteX64" fmla="*/ 400050 w 810893"/>
              <a:gd name="connsiteY64" fmla="*/ 1685925 h 2486025"/>
              <a:gd name="connsiteX65" fmla="*/ 342900 w 810893"/>
              <a:gd name="connsiteY65" fmla="*/ 1704975 h 2486025"/>
              <a:gd name="connsiteX66" fmla="*/ 295275 w 810893"/>
              <a:gd name="connsiteY66" fmla="*/ 1714500 h 2486025"/>
              <a:gd name="connsiteX67" fmla="*/ 247650 w 810893"/>
              <a:gd name="connsiteY67" fmla="*/ 1733550 h 2486025"/>
              <a:gd name="connsiteX68" fmla="*/ 171450 w 810893"/>
              <a:gd name="connsiteY68" fmla="*/ 1752600 h 2486025"/>
              <a:gd name="connsiteX69" fmla="*/ 104775 w 810893"/>
              <a:gd name="connsiteY69" fmla="*/ 1771650 h 2486025"/>
              <a:gd name="connsiteX70" fmla="*/ 47625 w 810893"/>
              <a:gd name="connsiteY70" fmla="*/ 1790700 h 2486025"/>
              <a:gd name="connsiteX71" fmla="*/ 28575 w 810893"/>
              <a:gd name="connsiteY71" fmla="*/ 1828800 h 2486025"/>
              <a:gd name="connsiteX72" fmla="*/ 0 w 810893"/>
              <a:gd name="connsiteY72" fmla="*/ 1905000 h 2486025"/>
              <a:gd name="connsiteX73" fmla="*/ 9525 w 810893"/>
              <a:gd name="connsiteY73" fmla="*/ 1971675 h 2486025"/>
              <a:gd name="connsiteX74" fmla="*/ 76200 w 810893"/>
              <a:gd name="connsiteY74" fmla="*/ 2000250 h 2486025"/>
              <a:gd name="connsiteX75" fmla="*/ 133350 w 810893"/>
              <a:gd name="connsiteY75" fmla="*/ 2009775 h 2486025"/>
              <a:gd name="connsiteX76" fmla="*/ 228600 w 810893"/>
              <a:gd name="connsiteY76" fmla="*/ 2038350 h 2486025"/>
              <a:gd name="connsiteX77" fmla="*/ 333375 w 810893"/>
              <a:gd name="connsiteY77" fmla="*/ 2047875 h 2486025"/>
              <a:gd name="connsiteX78" fmla="*/ 400050 w 810893"/>
              <a:gd name="connsiteY78" fmla="*/ 2095500 h 2486025"/>
              <a:gd name="connsiteX79" fmla="*/ 361950 w 810893"/>
              <a:gd name="connsiteY79" fmla="*/ 2276475 h 2486025"/>
              <a:gd name="connsiteX80" fmla="*/ 304800 w 810893"/>
              <a:gd name="connsiteY80" fmla="*/ 2286000 h 2486025"/>
              <a:gd name="connsiteX81" fmla="*/ 219075 w 810893"/>
              <a:gd name="connsiteY81" fmla="*/ 2324100 h 2486025"/>
              <a:gd name="connsiteX82" fmla="*/ 190500 w 810893"/>
              <a:gd name="connsiteY82" fmla="*/ 2352675 h 2486025"/>
              <a:gd name="connsiteX83" fmla="*/ 171450 w 810893"/>
              <a:gd name="connsiteY83" fmla="*/ 2409825 h 2486025"/>
              <a:gd name="connsiteX84" fmla="*/ 161925 w 810893"/>
              <a:gd name="connsiteY84" fmla="*/ 2457450 h 2486025"/>
              <a:gd name="connsiteX85" fmla="*/ 133350 w 810893"/>
              <a:gd name="connsiteY85" fmla="*/ 2476500 h 2486025"/>
              <a:gd name="connsiteX86" fmla="*/ 104775 w 810893"/>
              <a:gd name="connsiteY86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810893" h="2486025">
                <a:moveTo>
                  <a:pt x="619125" y="0"/>
                </a:moveTo>
                <a:cubicBezTo>
                  <a:pt x="635000" y="6350"/>
                  <a:pt x="652251" y="9988"/>
                  <a:pt x="666750" y="19050"/>
                </a:cubicBezTo>
                <a:cubicBezTo>
                  <a:pt x="678173" y="26189"/>
                  <a:pt x="684977" y="39001"/>
                  <a:pt x="695325" y="47625"/>
                </a:cubicBezTo>
                <a:cubicBezTo>
                  <a:pt x="704119" y="54954"/>
                  <a:pt x="714375" y="60325"/>
                  <a:pt x="723900" y="66675"/>
                </a:cubicBezTo>
                <a:lnTo>
                  <a:pt x="742950" y="123825"/>
                </a:lnTo>
                <a:cubicBezTo>
                  <a:pt x="752496" y="152464"/>
                  <a:pt x="751009" y="156356"/>
                  <a:pt x="771525" y="180975"/>
                </a:cubicBezTo>
                <a:cubicBezTo>
                  <a:pt x="780149" y="191323"/>
                  <a:pt x="790575" y="200025"/>
                  <a:pt x="800100" y="209550"/>
                </a:cubicBezTo>
                <a:cubicBezTo>
                  <a:pt x="787400" y="215900"/>
                  <a:pt x="774328" y="221555"/>
                  <a:pt x="762000" y="228600"/>
                </a:cubicBezTo>
                <a:cubicBezTo>
                  <a:pt x="734896" y="244088"/>
                  <a:pt x="735668" y="252039"/>
                  <a:pt x="704850" y="257175"/>
                </a:cubicBezTo>
                <a:cubicBezTo>
                  <a:pt x="672695" y="262534"/>
                  <a:pt x="539901" y="273902"/>
                  <a:pt x="514350" y="276225"/>
                </a:cubicBezTo>
                <a:cubicBezTo>
                  <a:pt x="442526" y="300166"/>
                  <a:pt x="531058" y="267871"/>
                  <a:pt x="457200" y="304800"/>
                </a:cubicBezTo>
                <a:cubicBezTo>
                  <a:pt x="434079" y="316360"/>
                  <a:pt x="404911" y="317329"/>
                  <a:pt x="381000" y="323850"/>
                </a:cubicBezTo>
                <a:cubicBezTo>
                  <a:pt x="361627" y="329134"/>
                  <a:pt x="342900" y="336550"/>
                  <a:pt x="323850" y="342900"/>
                </a:cubicBezTo>
                <a:lnTo>
                  <a:pt x="295275" y="352425"/>
                </a:lnTo>
                <a:lnTo>
                  <a:pt x="266700" y="361950"/>
                </a:lnTo>
                <a:cubicBezTo>
                  <a:pt x="260350" y="371475"/>
                  <a:pt x="252159" y="380003"/>
                  <a:pt x="247650" y="390525"/>
                </a:cubicBezTo>
                <a:cubicBezTo>
                  <a:pt x="229982" y="431750"/>
                  <a:pt x="235969" y="498356"/>
                  <a:pt x="247650" y="533400"/>
                </a:cubicBezTo>
                <a:cubicBezTo>
                  <a:pt x="250825" y="542925"/>
                  <a:pt x="266700" y="539750"/>
                  <a:pt x="276225" y="542925"/>
                </a:cubicBezTo>
                <a:cubicBezTo>
                  <a:pt x="285750" y="549275"/>
                  <a:pt x="294561" y="556855"/>
                  <a:pt x="304800" y="561975"/>
                </a:cubicBezTo>
                <a:cubicBezTo>
                  <a:pt x="313780" y="566465"/>
                  <a:pt x="323635" y="569065"/>
                  <a:pt x="333375" y="571500"/>
                </a:cubicBezTo>
                <a:cubicBezTo>
                  <a:pt x="391642" y="586067"/>
                  <a:pt x="387797" y="578983"/>
                  <a:pt x="457200" y="590550"/>
                </a:cubicBezTo>
                <a:cubicBezTo>
                  <a:pt x="470113" y="592702"/>
                  <a:pt x="482274" y="598772"/>
                  <a:pt x="495300" y="600075"/>
                </a:cubicBezTo>
                <a:cubicBezTo>
                  <a:pt x="545947" y="605140"/>
                  <a:pt x="596900" y="606425"/>
                  <a:pt x="647700" y="609600"/>
                </a:cubicBezTo>
                <a:cubicBezTo>
                  <a:pt x="705281" y="623995"/>
                  <a:pt x="673381" y="614985"/>
                  <a:pt x="742950" y="638175"/>
                </a:cubicBezTo>
                <a:lnTo>
                  <a:pt x="771525" y="647700"/>
                </a:lnTo>
                <a:cubicBezTo>
                  <a:pt x="784225" y="657225"/>
                  <a:pt x="802525" y="662076"/>
                  <a:pt x="809625" y="676275"/>
                </a:cubicBezTo>
                <a:cubicBezTo>
                  <a:pt x="814115" y="685255"/>
                  <a:pt x="805669" y="696496"/>
                  <a:pt x="800100" y="704850"/>
                </a:cubicBezTo>
                <a:cubicBezTo>
                  <a:pt x="784831" y="727754"/>
                  <a:pt x="758965" y="743962"/>
                  <a:pt x="733425" y="752475"/>
                </a:cubicBezTo>
                <a:cubicBezTo>
                  <a:pt x="718066" y="757595"/>
                  <a:pt x="701675" y="758825"/>
                  <a:pt x="685800" y="762000"/>
                </a:cubicBezTo>
                <a:cubicBezTo>
                  <a:pt x="606438" y="814908"/>
                  <a:pt x="715803" y="743704"/>
                  <a:pt x="619125" y="800100"/>
                </a:cubicBezTo>
                <a:cubicBezTo>
                  <a:pt x="593252" y="815192"/>
                  <a:pt x="568325" y="831850"/>
                  <a:pt x="542925" y="847725"/>
                </a:cubicBezTo>
                <a:cubicBezTo>
                  <a:pt x="533217" y="853792"/>
                  <a:pt x="524589" y="861655"/>
                  <a:pt x="514350" y="866775"/>
                </a:cubicBezTo>
                <a:cubicBezTo>
                  <a:pt x="505370" y="871265"/>
                  <a:pt x="495003" y="872345"/>
                  <a:pt x="485775" y="876300"/>
                </a:cubicBezTo>
                <a:cubicBezTo>
                  <a:pt x="403385" y="911610"/>
                  <a:pt x="486113" y="882537"/>
                  <a:pt x="419100" y="904875"/>
                </a:cubicBezTo>
                <a:cubicBezTo>
                  <a:pt x="327943" y="996032"/>
                  <a:pt x="444658" y="887836"/>
                  <a:pt x="361950" y="942975"/>
                </a:cubicBezTo>
                <a:cubicBezTo>
                  <a:pt x="350742" y="950447"/>
                  <a:pt x="344008" y="963280"/>
                  <a:pt x="333375" y="971550"/>
                </a:cubicBezTo>
                <a:cubicBezTo>
                  <a:pt x="315303" y="985606"/>
                  <a:pt x="295275" y="996950"/>
                  <a:pt x="276225" y="1009650"/>
                </a:cubicBezTo>
                <a:cubicBezTo>
                  <a:pt x="266700" y="1016000"/>
                  <a:pt x="258510" y="1025080"/>
                  <a:pt x="247650" y="1028700"/>
                </a:cubicBezTo>
                <a:lnTo>
                  <a:pt x="219075" y="1038225"/>
                </a:lnTo>
                <a:cubicBezTo>
                  <a:pt x="198181" y="1052154"/>
                  <a:pt x="166944" y="1059221"/>
                  <a:pt x="209550" y="1085850"/>
                </a:cubicBezTo>
                <a:cubicBezTo>
                  <a:pt x="256590" y="1115250"/>
                  <a:pt x="362927" y="1111773"/>
                  <a:pt x="400050" y="1114425"/>
                </a:cubicBezTo>
                <a:lnTo>
                  <a:pt x="485775" y="1143000"/>
                </a:lnTo>
                <a:lnTo>
                  <a:pt x="514350" y="1152525"/>
                </a:lnTo>
                <a:cubicBezTo>
                  <a:pt x="579854" y="1196194"/>
                  <a:pt x="549780" y="1183385"/>
                  <a:pt x="600075" y="1200150"/>
                </a:cubicBezTo>
                <a:lnTo>
                  <a:pt x="657225" y="1238250"/>
                </a:lnTo>
                <a:cubicBezTo>
                  <a:pt x="666750" y="1244600"/>
                  <a:pt x="647883" y="1260758"/>
                  <a:pt x="638175" y="1266825"/>
                </a:cubicBezTo>
                <a:cubicBezTo>
                  <a:pt x="621147" y="1277468"/>
                  <a:pt x="601036" y="1284207"/>
                  <a:pt x="581025" y="1285875"/>
                </a:cubicBezTo>
                <a:lnTo>
                  <a:pt x="466725" y="1295400"/>
                </a:lnTo>
                <a:cubicBezTo>
                  <a:pt x="433989" y="1301947"/>
                  <a:pt x="412387" y="1305482"/>
                  <a:pt x="381000" y="1314450"/>
                </a:cubicBezTo>
                <a:cubicBezTo>
                  <a:pt x="371346" y="1317208"/>
                  <a:pt x="362165" y="1321540"/>
                  <a:pt x="352425" y="1323975"/>
                </a:cubicBezTo>
                <a:cubicBezTo>
                  <a:pt x="336719" y="1327902"/>
                  <a:pt x="320419" y="1329240"/>
                  <a:pt x="304800" y="1333500"/>
                </a:cubicBezTo>
                <a:cubicBezTo>
                  <a:pt x="285427" y="1338784"/>
                  <a:pt x="247650" y="1352550"/>
                  <a:pt x="247650" y="1352550"/>
                </a:cubicBezTo>
                <a:lnTo>
                  <a:pt x="190500" y="1390650"/>
                </a:lnTo>
                <a:lnTo>
                  <a:pt x="161925" y="1409700"/>
                </a:lnTo>
                <a:cubicBezTo>
                  <a:pt x="179089" y="1426864"/>
                  <a:pt x="195868" y="1447379"/>
                  <a:pt x="219075" y="1457325"/>
                </a:cubicBezTo>
                <a:cubicBezTo>
                  <a:pt x="231107" y="1462482"/>
                  <a:pt x="244475" y="1463675"/>
                  <a:pt x="257175" y="1466850"/>
                </a:cubicBezTo>
                <a:cubicBezTo>
                  <a:pt x="266700" y="1473200"/>
                  <a:pt x="275511" y="1480780"/>
                  <a:pt x="285750" y="1485900"/>
                </a:cubicBezTo>
                <a:cubicBezTo>
                  <a:pt x="300975" y="1493513"/>
                  <a:pt x="338183" y="1500881"/>
                  <a:pt x="352425" y="1504950"/>
                </a:cubicBezTo>
                <a:cubicBezTo>
                  <a:pt x="362079" y="1507708"/>
                  <a:pt x="371475" y="1511300"/>
                  <a:pt x="381000" y="1514475"/>
                </a:cubicBezTo>
                <a:cubicBezTo>
                  <a:pt x="457200" y="1565275"/>
                  <a:pt x="365125" y="1498600"/>
                  <a:pt x="428625" y="1562100"/>
                </a:cubicBezTo>
                <a:cubicBezTo>
                  <a:pt x="436720" y="1570195"/>
                  <a:pt x="448406" y="1573821"/>
                  <a:pt x="457200" y="1581150"/>
                </a:cubicBezTo>
                <a:cubicBezTo>
                  <a:pt x="530539" y="1642266"/>
                  <a:pt x="443404" y="1581477"/>
                  <a:pt x="514350" y="1628775"/>
                </a:cubicBezTo>
                <a:cubicBezTo>
                  <a:pt x="504825" y="1641475"/>
                  <a:pt x="497971" y="1656712"/>
                  <a:pt x="485775" y="1666875"/>
                </a:cubicBezTo>
                <a:cubicBezTo>
                  <a:pt x="478062" y="1673303"/>
                  <a:pt x="467001" y="1674222"/>
                  <a:pt x="457200" y="1676400"/>
                </a:cubicBezTo>
                <a:cubicBezTo>
                  <a:pt x="438347" y="1680590"/>
                  <a:pt x="419100" y="1682750"/>
                  <a:pt x="400050" y="1685925"/>
                </a:cubicBezTo>
                <a:cubicBezTo>
                  <a:pt x="381000" y="1692275"/>
                  <a:pt x="362591" y="1701037"/>
                  <a:pt x="342900" y="1704975"/>
                </a:cubicBezTo>
                <a:cubicBezTo>
                  <a:pt x="327025" y="1708150"/>
                  <a:pt x="310782" y="1709848"/>
                  <a:pt x="295275" y="1714500"/>
                </a:cubicBezTo>
                <a:cubicBezTo>
                  <a:pt x="278898" y="1719413"/>
                  <a:pt x="263992" y="1728522"/>
                  <a:pt x="247650" y="1733550"/>
                </a:cubicBezTo>
                <a:cubicBezTo>
                  <a:pt x="222626" y="1741250"/>
                  <a:pt x="196288" y="1744321"/>
                  <a:pt x="171450" y="1752600"/>
                </a:cubicBezTo>
                <a:cubicBezTo>
                  <a:pt x="75418" y="1784611"/>
                  <a:pt x="224376" y="1735770"/>
                  <a:pt x="104775" y="1771650"/>
                </a:cubicBezTo>
                <a:cubicBezTo>
                  <a:pt x="85541" y="1777420"/>
                  <a:pt x="47625" y="1790700"/>
                  <a:pt x="47625" y="1790700"/>
                </a:cubicBezTo>
                <a:cubicBezTo>
                  <a:pt x="41275" y="1803400"/>
                  <a:pt x="34342" y="1815825"/>
                  <a:pt x="28575" y="1828800"/>
                </a:cubicBezTo>
                <a:cubicBezTo>
                  <a:pt x="13389" y="1862968"/>
                  <a:pt x="10473" y="1873581"/>
                  <a:pt x="0" y="1905000"/>
                </a:cubicBezTo>
                <a:cubicBezTo>
                  <a:pt x="3175" y="1927225"/>
                  <a:pt x="407" y="1951159"/>
                  <a:pt x="9525" y="1971675"/>
                </a:cubicBezTo>
                <a:cubicBezTo>
                  <a:pt x="17460" y="1989529"/>
                  <a:pt x="63053" y="1997621"/>
                  <a:pt x="76200" y="2000250"/>
                </a:cubicBezTo>
                <a:cubicBezTo>
                  <a:pt x="95138" y="2004038"/>
                  <a:pt x="114412" y="2005987"/>
                  <a:pt x="133350" y="2009775"/>
                </a:cubicBezTo>
                <a:cubicBezTo>
                  <a:pt x="169338" y="2016973"/>
                  <a:pt x="192153" y="2026201"/>
                  <a:pt x="228600" y="2038350"/>
                </a:cubicBezTo>
                <a:cubicBezTo>
                  <a:pt x="261869" y="2049440"/>
                  <a:pt x="298450" y="2044700"/>
                  <a:pt x="333375" y="2047875"/>
                </a:cubicBezTo>
                <a:cubicBezTo>
                  <a:pt x="400050" y="2070100"/>
                  <a:pt x="384175" y="2047875"/>
                  <a:pt x="400050" y="2095500"/>
                </a:cubicBezTo>
                <a:cubicBezTo>
                  <a:pt x="398398" y="2121933"/>
                  <a:pt x="424210" y="2248804"/>
                  <a:pt x="361950" y="2276475"/>
                </a:cubicBezTo>
                <a:cubicBezTo>
                  <a:pt x="344302" y="2284319"/>
                  <a:pt x="323850" y="2282825"/>
                  <a:pt x="304800" y="2286000"/>
                </a:cubicBezTo>
                <a:cubicBezTo>
                  <a:pt x="263267" y="2299844"/>
                  <a:pt x="249264" y="2298943"/>
                  <a:pt x="219075" y="2324100"/>
                </a:cubicBezTo>
                <a:cubicBezTo>
                  <a:pt x="208727" y="2332724"/>
                  <a:pt x="200025" y="2343150"/>
                  <a:pt x="190500" y="2352675"/>
                </a:cubicBezTo>
                <a:lnTo>
                  <a:pt x="171450" y="2409825"/>
                </a:lnTo>
                <a:cubicBezTo>
                  <a:pt x="166330" y="2425184"/>
                  <a:pt x="169957" y="2443394"/>
                  <a:pt x="161925" y="2457450"/>
                </a:cubicBezTo>
                <a:cubicBezTo>
                  <a:pt x="156245" y="2467389"/>
                  <a:pt x="143589" y="2471380"/>
                  <a:pt x="133350" y="2476500"/>
                </a:cubicBezTo>
                <a:cubicBezTo>
                  <a:pt x="124370" y="2480990"/>
                  <a:pt x="104775" y="2486025"/>
                  <a:pt x="104775" y="2486025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6789959" y="4549502"/>
            <a:ext cx="28576" cy="16971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38"/>
          <p:cNvSpPr>
            <a:spLocks noChangeArrowheads="1"/>
          </p:cNvSpPr>
          <p:nvPr/>
        </p:nvSpPr>
        <p:spPr bwMode="auto">
          <a:xfrm>
            <a:off x="858970" y="4869160"/>
            <a:ext cx="862079" cy="322389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002060">
              <a:alpha val="67000"/>
            </a:srgbClr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>
            <a:off x="6358920" y="4869160"/>
            <a:ext cx="862079" cy="322389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002060">
              <a:alpha val="67000"/>
            </a:srgbClr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7174" name="Textfeld 7173"/>
          <p:cNvSpPr txBox="1"/>
          <p:nvPr/>
        </p:nvSpPr>
        <p:spPr>
          <a:xfrm>
            <a:off x="251520" y="5192032"/>
            <a:ext cx="428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 smtClean="0"/>
              <a:t>Multiperspektivisches Vorgehen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 smtClean="0"/>
              <a:t>Grundlagenorientierte Relevanz</a:t>
            </a:r>
            <a:r>
              <a:rPr lang="de-DE" sz="1000" dirty="0" smtClean="0"/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 smtClean="0"/>
              <a:t>Bausteine </a:t>
            </a:r>
            <a:r>
              <a:rPr lang="de-DE" sz="1000" dirty="0"/>
              <a:t>für </a:t>
            </a:r>
            <a:r>
              <a:rPr lang="de-DE" sz="1000" dirty="0" smtClean="0"/>
              <a:t>allgemeine </a:t>
            </a:r>
            <a:r>
              <a:rPr lang="de-DE" sz="1000" dirty="0"/>
              <a:t>Theorie über </a:t>
            </a:r>
            <a:r>
              <a:rPr lang="de-DE" sz="1000" dirty="0" smtClean="0"/>
              <a:t>gesellschaftspolitische </a:t>
            </a:r>
            <a:r>
              <a:rPr lang="de-DE" sz="1000" dirty="0"/>
              <a:t>Gemeinwohleffekte und </a:t>
            </a:r>
            <a:r>
              <a:rPr lang="de-DE" sz="1000" dirty="0" smtClean="0"/>
              <a:t>sportfördernde </a:t>
            </a:r>
            <a:r>
              <a:rPr lang="de-DE" sz="1000" dirty="0"/>
              <a:t>Potentiale durch </a:t>
            </a:r>
            <a:r>
              <a:rPr lang="de-DE" sz="1000" dirty="0" smtClean="0"/>
              <a:t>Sport-Stiftungen.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 smtClean="0"/>
              <a:t>Anwendungsorientierte Relevanz</a:t>
            </a:r>
            <a:r>
              <a:rPr lang="de-DE" sz="10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000" dirty="0" smtClean="0"/>
              <a:t>Einsatzmöglichkeiten neuer Erklärungsansätze (Potentiale, Herausforderungen, Weiterentwicklungen etc.).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sp>
        <p:nvSpPr>
          <p:cNvPr id="43" name="Textfeld 42"/>
          <p:cNvSpPr txBox="1"/>
          <p:nvPr/>
        </p:nvSpPr>
        <p:spPr>
          <a:xfrm>
            <a:off x="6012160" y="5215929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 smtClean="0"/>
              <a:t>Großzahlige Experteninterviews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 smtClean="0"/>
              <a:t>Regelmäßig durchzuführendes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dirty="0" smtClean="0"/>
              <a:t>Etablierung eines </a:t>
            </a:r>
            <a:r>
              <a:rPr lang="de-DE" sz="1000" b="1" dirty="0" smtClean="0"/>
              <a:t>Sport-Stifter-Dachverbandes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b="1" dirty="0" smtClean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cxnSp>
        <p:nvCxnSpPr>
          <p:cNvPr id="7178" name="Gerade Verbindung 7177"/>
          <p:cNvCxnSpPr/>
          <p:nvPr/>
        </p:nvCxnSpPr>
        <p:spPr>
          <a:xfrm>
            <a:off x="6789073" y="4513498"/>
            <a:ext cx="0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0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244600" y="2727017"/>
            <a:ext cx="4654800" cy="99001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Vielen Dank für ihre Aufmerksamkeit!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18</a:t>
            </a:fld>
            <a:endParaRPr lang="en-US" kern="1000" dirty="0"/>
          </a:p>
        </p:txBody>
      </p:sp>
      <p:sp>
        <p:nvSpPr>
          <p:cNvPr id="15" name="Pentagon 8"/>
          <p:cNvSpPr/>
          <p:nvPr/>
        </p:nvSpPr>
        <p:spPr>
          <a:xfrm rot="5400000">
            <a:off x="3289549" y="-967227"/>
            <a:ext cx="2564902" cy="4499360"/>
          </a:xfrm>
          <a:prstGeom prst="homePlate">
            <a:avLst>
              <a:gd name="adj" fmla="val 37937"/>
            </a:avLst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434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Back-Up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19</a:t>
            </a:fld>
            <a:endParaRPr lang="en-US" kern="1000" dirty="0"/>
          </a:p>
        </p:txBody>
      </p:sp>
      <p:pic>
        <p:nvPicPr>
          <p:cNvPr id="12" name="Grafik 11" descr="Balkendiagramm">
            <a:extLst>
              <a:ext uri="{FF2B5EF4-FFF2-40B4-BE49-F238E27FC236}">
                <a16:creationId xmlns="" xmlns:a16="http://schemas.microsoft.com/office/drawing/2014/main" id="{9A947A76-C483-4F5E-BBBF-2D45CE138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2474977"/>
            <a:ext cx="1754136" cy="1754136"/>
          </a:xfrm>
          <a:prstGeom prst="rect">
            <a:avLst/>
          </a:prstGeom>
        </p:spPr>
      </p:pic>
      <p:pic>
        <p:nvPicPr>
          <p:cNvPr id="14" name="Grafik 13" descr="Spielbuch">
            <a:extLst>
              <a:ext uri="{FF2B5EF4-FFF2-40B4-BE49-F238E27FC236}">
                <a16:creationId xmlns="" xmlns:a16="http://schemas.microsoft.com/office/drawing/2014/main" id="{8B820BD7-BFA1-4D24-8A12-AA7D73EAF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330" y="2474976"/>
            <a:ext cx="1828282" cy="18282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171450" y="1667022"/>
            <a:ext cx="412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800" spc="-1500" dirty="0" smtClean="0">
                <a:solidFill>
                  <a:schemeClr val="bg1"/>
                </a:solidFill>
              </a:rPr>
              <a:t>05</a:t>
            </a:r>
            <a:endParaRPr lang="de-DE" sz="28800" spc="-1500" dirty="0">
              <a:solidFill>
                <a:schemeClr val="bg1"/>
              </a:solidFill>
            </a:endParaRPr>
          </a:p>
        </p:txBody>
      </p:sp>
      <p:pic>
        <p:nvPicPr>
          <p:cNvPr id="10" name="Grafik 9" descr="Kopf mit Zahnrädern">
            <a:extLst>
              <a:ext uri="{FF2B5EF4-FFF2-40B4-BE49-F238E27FC236}">
                <a16:creationId xmlns="" xmlns:a16="http://schemas.microsoft.com/office/drawing/2014/main" id="{7AC4B511-4EAD-4389-9365-22862D2BA7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58486" y="1934683"/>
            <a:ext cx="1543525" cy="15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3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Disputation – Johannes Laurent Sauerwein –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30.01.2020 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540000" y="1654642"/>
            <a:ext cx="7992440" cy="206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DE" sz="1400" b="1" dirty="0" smtClean="0">
                <a:solidFill>
                  <a:schemeClr val="tx1"/>
                </a:solidFill>
              </a:rPr>
              <a:t>Problemaufriss</a:t>
            </a:r>
            <a:r>
              <a:rPr lang="de-DE" sz="1400" dirty="0" smtClean="0">
                <a:solidFill>
                  <a:schemeClr val="tx1"/>
                </a:solidFill>
              </a:rPr>
              <a:t> und </a:t>
            </a:r>
            <a:r>
              <a:rPr lang="de-DE" sz="1400" b="1" dirty="0" smtClean="0">
                <a:solidFill>
                  <a:schemeClr val="tx1"/>
                </a:solidFill>
              </a:rPr>
              <a:t>Herleitung der Forschungsfrage</a:t>
            </a:r>
          </a:p>
          <a:p>
            <a:pPr marL="228600" indent="-228600">
              <a:buFont typeface="+mj-lt"/>
              <a:buAutoNum type="arabicPeriod"/>
            </a:pPr>
            <a:endParaRPr lang="de-DE" sz="1400" b="1" dirty="0" smtClean="0">
              <a:solidFill>
                <a:schemeClr val="tx1"/>
              </a:solidFill>
            </a:endParaRP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DE" sz="1400" b="1" dirty="0" smtClean="0">
                <a:solidFill>
                  <a:schemeClr val="tx1"/>
                </a:solidFill>
              </a:rPr>
              <a:t>Methodisches Vorgehen</a:t>
            </a:r>
          </a:p>
          <a:p>
            <a:pPr marL="228600" indent="-228600">
              <a:buFont typeface="+mj-lt"/>
              <a:buAutoNum type="arabicPeriod"/>
            </a:pPr>
            <a:endParaRPr lang="de-DE" sz="1400" b="1" dirty="0" smtClean="0">
              <a:solidFill>
                <a:schemeClr val="tx1"/>
              </a:solidFill>
            </a:endParaRP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DE" sz="1400" b="1" dirty="0" smtClean="0">
                <a:solidFill>
                  <a:schemeClr val="tx1"/>
                </a:solidFill>
              </a:rPr>
              <a:t>Ergebnisauszug</a:t>
            </a:r>
          </a:p>
          <a:p>
            <a:pPr marL="228600" indent="-228600">
              <a:buFont typeface="+mj-lt"/>
              <a:buAutoNum type="arabicPeriod"/>
            </a:pPr>
            <a:endParaRPr lang="de-DE" sz="1400" b="1" dirty="0" smtClean="0">
              <a:solidFill>
                <a:schemeClr val="tx1"/>
              </a:solidFill>
            </a:endParaRP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DE" sz="1400" b="1" dirty="0" smtClean="0">
                <a:solidFill>
                  <a:schemeClr val="tx1"/>
                </a:solidFill>
              </a:rPr>
              <a:t>Ausblick Forschungsdesideratum</a:t>
            </a:r>
          </a:p>
          <a:p>
            <a:pPr marL="228600" indent="-228600">
              <a:buFont typeface="+mj-lt"/>
              <a:buAutoNum type="arabicPeriod"/>
            </a:pP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Grenzen der adaptiven Vorgehensweise: Angaben zu Stiftungs-organisation,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Finanzmanagement etc.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0" name="Group 630"/>
          <p:cNvGrpSpPr>
            <a:grpSpLocks/>
          </p:cNvGrpSpPr>
          <p:nvPr/>
        </p:nvGrpSpPr>
        <p:grpSpPr bwMode="auto">
          <a:xfrm>
            <a:off x="539750" y="1679944"/>
            <a:ext cx="8198278" cy="4464486"/>
            <a:chOff x="433" y="1192"/>
            <a:chExt cx="5371" cy="2773"/>
          </a:xfrm>
        </p:grpSpPr>
        <p:sp>
          <p:nvSpPr>
            <p:cNvPr id="22" name="AutoShape 632"/>
            <p:cNvSpPr>
              <a:spLocks noChangeAspect="1" noChangeArrowheads="1"/>
            </p:cNvSpPr>
            <p:nvPr/>
          </p:nvSpPr>
          <p:spPr bwMode="auto">
            <a:xfrm>
              <a:off x="433" y="1538"/>
              <a:ext cx="2266" cy="2427"/>
            </a:xfrm>
            <a:prstGeom prst="homePlate">
              <a:avLst>
                <a:gd name="adj" fmla="val 8308"/>
              </a:avLst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marL="190500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b="1" dirty="0"/>
                <a:t>Methodik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In </a:t>
              </a:r>
              <a:r>
                <a:rPr lang="de-DE" sz="1200" dirty="0"/>
                <a:t>einem dieser sechs Hauptuntersuchungsfelder </a:t>
              </a:r>
              <a:r>
                <a:rPr lang="de-DE" sz="1200" dirty="0" smtClean="0"/>
                <a:t>musste die </a:t>
              </a:r>
              <a:r>
                <a:rPr lang="de-DE" sz="1200" dirty="0"/>
                <a:t>Verbindung zum Sport </a:t>
              </a:r>
              <a:r>
                <a:rPr lang="de-DE" sz="1200" dirty="0" smtClean="0"/>
                <a:t>gefunden werden.</a:t>
              </a:r>
              <a:endParaRPr lang="de-DE" sz="1200" b="1" dirty="0"/>
            </a:p>
            <a:p>
              <a:pPr lvl="1">
                <a:tabLst>
                  <a:tab pos="381000" algn="l"/>
                  <a:tab pos="571500" algn="l"/>
                  <a:tab pos="762000" algn="l"/>
                </a:tabLst>
                <a:defRPr/>
              </a:pPr>
              <a:endParaRPr lang="de-DE" sz="1200" b="1" dirty="0"/>
            </a:p>
            <a:p>
              <a:pPr marL="171450" indent="-171450">
                <a:buFont typeface="Wingdings" panose="05000000000000000000" pitchFamily="2" charset="2"/>
                <a:buChar char="Ø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b="1" dirty="0"/>
                <a:t>Analysegegenstand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Stiftungsname</a:t>
              </a:r>
              <a:endParaRPr lang="de-DE" sz="1200" dirty="0"/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Stiftungszweck</a:t>
              </a:r>
              <a:endParaRPr lang="de-DE" sz="1200" dirty="0"/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Satzungszweck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Stifterherkunft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Förderung (Register)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Förderung (Online)</a:t>
              </a:r>
              <a:endParaRPr lang="de-DE" sz="1200" dirty="0"/>
            </a:p>
          </p:txBody>
        </p:sp>
        <p:sp>
          <p:nvSpPr>
            <p:cNvPr id="23" name="Rectangle 633"/>
            <p:cNvSpPr>
              <a:spLocks noChangeAspect="1" noChangeArrowheads="1"/>
            </p:cNvSpPr>
            <p:nvPr/>
          </p:nvSpPr>
          <p:spPr bwMode="auto">
            <a:xfrm>
              <a:off x="433" y="1192"/>
              <a:ext cx="2079" cy="3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hlink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400" b="1" dirty="0" smtClean="0"/>
                <a:t>Hauptstrukturmerkmale</a:t>
              </a:r>
              <a:endParaRPr lang="de-DE" b="1" dirty="0"/>
            </a:p>
          </p:txBody>
        </p:sp>
        <p:sp>
          <p:nvSpPr>
            <p:cNvPr id="24" name="Rectangle 634"/>
            <p:cNvSpPr>
              <a:spLocks noChangeAspect="1" noChangeArrowheads="1"/>
            </p:cNvSpPr>
            <p:nvPr/>
          </p:nvSpPr>
          <p:spPr bwMode="auto">
            <a:xfrm flipH="1">
              <a:off x="3725" y="1192"/>
              <a:ext cx="2079" cy="3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hlink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400" b="1" dirty="0"/>
                <a:t>Teil-Analyse</a:t>
              </a:r>
            </a:p>
          </p:txBody>
        </p:sp>
        <p:sp>
          <p:nvSpPr>
            <p:cNvPr id="27" name="Rectangle 636"/>
            <p:cNvSpPr>
              <a:spLocks noChangeAspect="1" noChangeArrowheads="1"/>
            </p:cNvSpPr>
            <p:nvPr/>
          </p:nvSpPr>
          <p:spPr bwMode="auto">
            <a:xfrm flipH="1">
              <a:off x="3733" y="1538"/>
              <a:ext cx="2071" cy="2427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hlink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tIns="72000" rIns="72000" bIns="72000"/>
            <a:lstStyle/>
            <a:p>
              <a:pPr marL="190500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b="1" dirty="0"/>
                <a:t>Methodik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/>
                <a:t>E</a:t>
              </a:r>
              <a:r>
                <a:rPr lang="de-DE" sz="1200" dirty="0" smtClean="0"/>
                <a:t>x </a:t>
              </a:r>
              <a:r>
                <a:rPr lang="de-DE" sz="1200" dirty="0"/>
                <a:t>post </a:t>
              </a:r>
              <a:r>
                <a:rPr lang="de-DE" sz="1200" dirty="0" smtClean="0"/>
                <a:t>Klassifikation: Untersuchungsfelder (731 Variablen) wurden sukzessive </a:t>
              </a:r>
              <a:r>
                <a:rPr lang="de-DE" sz="1200" dirty="0"/>
                <a:t>klassifiziert, kategorisiert und zuletzt </a:t>
              </a:r>
              <a:r>
                <a:rPr lang="de-DE" sz="1200" dirty="0" smtClean="0"/>
                <a:t>ausgewertet.</a:t>
              </a:r>
            </a:p>
            <a:p>
              <a:pPr lvl="1">
                <a:tabLst>
                  <a:tab pos="381000" algn="l"/>
                  <a:tab pos="571500" algn="l"/>
                  <a:tab pos="762000" algn="l"/>
                </a:tabLst>
                <a:defRPr/>
              </a:pPr>
              <a:endParaRPr lang="de-DE" sz="1200" dirty="0"/>
            </a:p>
            <a:p>
              <a:pPr marL="628650" lvl="1" indent="-171450">
                <a:buFont typeface="Wingdings" panose="05000000000000000000" pitchFamily="2" charset="2"/>
                <a:buChar char="Ø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b="1" dirty="0" smtClean="0"/>
                <a:t>Hauptuntersuchungsfelder</a:t>
              </a:r>
              <a:endParaRPr lang="de-DE" sz="1200" b="1" dirty="0"/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Stiftertyp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Stiftungsorgane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Stiftungszwecke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Geographie Wirkungskreis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Destinatäre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Finanzielle Dimension Förderung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Zeitliche Dimension Förderung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Kommunikation social media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Geförderte Sportarten (Sphären)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Ebene Sportförderung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Maßnahmen Sportentwicklung</a:t>
              </a:r>
            </a:p>
            <a:p>
              <a:pPr marL="647700" lvl="1" indent="-190500">
                <a:buFontTx/>
                <a:buChar char="•"/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Gemeinwohleffekte</a:t>
              </a:r>
            </a:p>
            <a:p>
              <a:pPr lvl="1">
                <a:tabLst>
                  <a:tab pos="381000" algn="l"/>
                  <a:tab pos="571500" algn="l"/>
                  <a:tab pos="762000" algn="l"/>
                </a:tabLst>
                <a:defRPr/>
              </a:pPr>
              <a:r>
                <a:rPr lang="de-DE" sz="1200" dirty="0" smtClean="0"/>
                <a:t>+   </a:t>
              </a:r>
              <a:r>
                <a:rPr lang="de-DE" sz="1200" b="1" dirty="0" smtClean="0"/>
                <a:t>Fragebogenstudie </a:t>
              </a:r>
              <a:r>
                <a:rPr lang="de-DE" sz="1200" dirty="0" smtClean="0"/>
                <a:t>(Organisation,    </a:t>
              </a:r>
              <a:br>
                <a:rPr lang="de-DE" sz="1200" dirty="0" smtClean="0"/>
              </a:br>
              <a:r>
                <a:rPr lang="de-DE" sz="1200" dirty="0" smtClean="0"/>
                <a:t>     Finanzmanagement &amp; -struktur)</a:t>
              </a:r>
              <a:endParaRPr lang="de-DE" sz="1200" dirty="0"/>
            </a:p>
          </p:txBody>
        </p:sp>
        <p:sp>
          <p:nvSpPr>
            <p:cNvPr id="21" name="Oval 6"/>
            <p:cNvSpPr>
              <a:spLocks noChangeAspect="1" noChangeArrowheads="1"/>
            </p:cNvSpPr>
            <p:nvPr/>
          </p:nvSpPr>
          <p:spPr bwMode="auto">
            <a:xfrm>
              <a:off x="2744" y="2209"/>
              <a:ext cx="1126" cy="1126"/>
            </a:xfrm>
            <a:prstGeom prst="ellipse">
              <a:avLst/>
            </a:prstGeom>
            <a:solidFill>
              <a:srgbClr val="A6A6A6"/>
            </a:solidFill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hlink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200" b="1" dirty="0" smtClean="0">
                  <a:latin typeface="Calibri" panose="020F0502020204030204" pitchFamily="34" charset="0"/>
                </a:rPr>
                <a:t>Falls ja, dann weitere Analyse</a:t>
              </a:r>
              <a:endParaRPr lang="de-DE" sz="12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684213" y="1751381"/>
            <a:ext cx="358775" cy="360363"/>
            <a:chOff x="1704" y="3492"/>
            <a:chExt cx="128" cy="128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1704" y="3492"/>
              <a:ext cx="128" cy="128"/>
            </a:xfrm>
            <a:prstGeom prst="ellipse">
              <a:avLst/>
            </a:prstGeom>
            <a:solidFill>
              <a:srgbClr val="379919"/>
            </a:solidFill>
            <a:ln w="6350">
              <a:solidFill>
                <a:srgbClr val="37991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1728" y="3516"/>
              <a:ext cx="80" cy="80"/>
            </a:xfrm>
            <a:prstGeom prst="plus">
              <a:avLst>
                <a:gd name="adj" fmla="val 30884"/>
              </a:avLst>
            </a:prstGeom>
            <a:solidFill>
              <a:srgbClr val="FFFFFF"/>
            </a:solidFill>
            <a:ln w="6350">
              <a:solidFill>
                <a:srgbClr val="37991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5724525" y="1751381"/>
            <a:ext cx="363538" cy="360363"/>
            <a:chOff x="1704" y="3492"/>
            <a:chExt cx="128" cy="128"/>
          </a:xfrm>
        </p:grpSpPr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704" y="3492"/>
              <a:ext cx="128" cy="128"/>
            </a:xfrm>
            <a:prstGeom prst="ellipse">
              <a:avLst/>
            </a:prstGeom>
            <a:solidFill>
              <a:srgbClr val="E8CB18"/>
            </a:solidFill>
            <a:ln w="6350">
              <a:solidFill>
                <a:srgbClr val="D2B81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1728" y="3516"/>
              <a:ext cx="80" cy="80"/>
            </a:xfrm>
            <a:prstGeom prst="plus">
              <a:avLst>
                <a:gd name="adj" fmla="val 30884"/>
              </a:avLst>
            </a:prstGeom>
            <a:solidFill>
              <a:srgbClr val="FFFFFF"/>
            </a:solidFill>
            <a:ln w="6350">
              <a:solidFill>
                <a:srgbClr val="E8CB1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defRPr/>
              </a:pPr>
              <a:endParaRPr lang="de-DE"/>
            </a:p>
          </p:txBody>
        </p:sp>
      </p:grpSp>
      <p:cxnSp>
        <p:nvCxnSpPr>
          <p:cNvPr id="34" name="Gerade Verbindung mit Pfeil 33"/>
          <p:cNvCxnSpPr/>
          <p:nvPr/>
        </p:nvCxnSpPr>
        <p:spPr>
          <a:xfrm>
            <a:off x="3419872" y="4137994"/>
            <a:ext cx="50787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564649" y="6072432"/>
            <a:ext cx="12211" cy="71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streifter Pfeil nach rechts 11"/>
          <p:cNvSpPr/>
          <p:nvPr/>
        </p:nvSpPr>
        <p:spPr>
          <a:xfrm>
            <a:off x="971600" y="6253933"/>
            <a:ext cx="913684" cy="281242"/>
          </a:xfrm>
          <a:prstGeom prst="stripedRightArrow">
            <a:avLst/>
          </a:prstGeom>
          <a:solidFill>
            <a:srgbClr val="002060">
              <a:alpha val="67000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835696" y="6237312"/>
            <a:ext cx="6045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Empirische Forschung: Aggregation zu sechs weiteren Spezifitäts-Hypothesen </a:t>
            </a:r>
            <a:r>
              <a:rPr lang="de-DE" sz="1200" dirty="0" smtClean="0"/>
              <a:t>(insg. </a:t>
            </a:r>
            <a:r>
              <a:rPr lang="de-DE" sz="1200" i="1" dirty="0" smtClean="0"/>
              <a:t>n</a:t>
            </a:r>
            <a:r>
              <a:rPr lang="de-DE" sz="1200" dirty="0" smtClean="0"/>
              <a:t>= 14).</a:t>
            </a:r>
            <a:endParaRPr lang="de-DE" sz="12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5564649" y="2229439"/>
            <a:ext cx="3168850" cy="3922549"/>
            <a:chOff x="1691431" y="2221881"/>
            <a:chExt cx="3168850" cy="3922549"/>
          </a:xfrm>
        </p:grpSpPr>
        <p:cxnSp>
          <p:nvCxnSpPr>
            <p:cNvPr id="36" name="Gerade Verbindung 35"/>
            <p:cNvCxnSpPr/>
            <p:nvPr/>
          </p:nvCxnSpPr>
          <p:spPr>
            <a:xfrm>
              <a:off x="4860032" y="2236999"/>
              <a:ext cx="0" cy="39074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H="1">
              <a:off x="1691431" y="2236999"/>
              <a:ext cx="316860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>
              <a:off x="1691680" y="6144430"/>
              <a:ext cx="316860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1691680" y="2221881"/>
              <a:ext cx="288031" cy="19537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flipH="1">
              <a:off x="1691680" y="4175597"/>
              <a:ext cx="288031" cy="195371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 Verbindung mit Pfeil 40"/>
          <p:cNvCxnSpPr/>
          <p:nvPr/>
        </p:nvCxnSpPr>
        <p:spPr>
          <a:xfrm>
            <a:off x="5499760" y="4137994"/>
            <a:ext cx="507873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Explorative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 smtClean="0">
                <a:latin typeface="Calibri Light"/>
              </a:rPr>
              <a:t>Die monetäre Sportförderung mit/von Sport überwiegt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0" name="Chart 24"/>
          <p:cNvGraphicFramePr/>
          <p:nvPr>
            <p:extLst>
              <p:ext uri="{D42A27DB-BD31-4B8C-83A1-F6EECF244321}">
                <p14:modId xmlns:p14="http://schemas.microsoft.com/office/powerpoint/2010/main" val="3959046813"/>
              </p:ext>
            </p:extLst>
          </p:nvPr>
        </p:nvGraphicFramePr>
        <p:xfrm>
          <a:off x="827584" y="1242000"/>
          <a:ext cx="7280915" cy="542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05272" y="3335742"/>
            <a:ext cx="108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Anzahl an Neugründungen</a:t>
            </a:r>
            <a:endParaRPr lang="de-DE" sz="1000" b="1" dirty="0"/>
          </a:p>
        </p:txBody>
      </p:sp>
      <p:sp>
        <p:nvSpPr>
          <p:cNvPr id="9" name="Oval 5"/>
          <p:cNvSpPr/>
          <p:nvPr/>
        </p:nvSpPr>
        <p:spPr>
          <a:xfrm>
            <a:off x="5076056" y="1412777"/>
            <a:ext cx="3600400" cy="108012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148064" y="1578639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M</a:t>
            </a:r>
            <a:r>
              <a:rPr lang="de-DE" sz="1000" b="1" dirty="0" smtClean="0"/>
              <a:t>onetäre </a:t>
            </a:r>
            <a:r>
              <a:rPr lang="de-DE" sz="1000" b="1" dirty="0"/>
              <a:t>Förderung von </a:t>
            </a:r>
            <a:r>
              <a:rPr lang="de-DE" sz="1000" b="1" dirty="0" smtClean="0"/>
              <a:t>Sport</a:t>
            </a:r>
            <a:r>
              <a:rPr lang="de-DE" sz="1000" dirty="0" smtClean="0"/>
              <a:t>: </a:t>
            </a:r>
            <a:br>
              <a:rPr lang="de-DE" sz="1000" dirty="0" smtClean="0"/>
            </a:br>
            <a:r>
              <a:rPr lang="de-DE" sz="1000" dirty="0" smtClean="0"/>
              <a:t>Ausgaben im </a:t>
            </a:r>
            <a:r>
              <a:rPr lang="de-DE" sz="1000" b="1" dirty="0"/>
              <a:t>x̅ 471.865,56 EUR </a:t>
            </a:r>
            <a:r>
              <a:rPr lang="de-DE" sz="1000" dirty="0"/>
              <a:t>und im </a:t>
            </a:r>
            <a:r>
              <a:rPr lang="de-DE" sz="1000" b="1" dirty="0"/>
              <a:t>x̅</a:t>
            </a:r>
            <a:r>
              <a:rPr lang="de-DE" sz="1000" b="1" baseline="-25000" dirty="0" smtClean="0"/>
              <a:t>med</a:t>
            </a:r>
            <a:r>
              <a:rPr lang="de-DE" sz="1000" b="1" dirty="0" smtClean="0"/>
              <a:t> </a:t>
            </a:r>
            <a:r>
              <a:rPr lang="de-DE" sz="1000" b="1" dirty="0"/>
              <a:t>5.000,00 </a:t>
            </a:r>
            <a:r>
              <a:rPr lang="de-DE" sz="1000" b="1" dirty="0" smtClean="0"/>
              <a:t>EUR</a:t>
            </a:r>
            <a:r>
              <a:rPr lang="de-DE" sz="1000" dirty="0"/>
              <a:t>:</a:t>
            </a:r>
            <a:r>
              <a:rPr lang="de-DE" sz="1000" dirty="0" smtClean="0"/>
              <a:t> 14,0% Spitzensport</a:t>
            </a:r>
            <a:r>
              <a:rPr lang="de-DE" sz="1000" dirty="0"/>
              <a:t>, </a:t>
            </a:r>
            <a:r>
              <a:rPr lang="de-DE" sz="1000" dirty="0" smtClean="0"/>
              <a:t>56,3% Amateur-</a:t>
            </a:r>
            <a:r>
              <a:rPr lang="de-DE" sz="1000" dirty="0"/>
              <a:t>/Breitensport, </a:t>
            </a:r>
            <a:r>
              <a:rPr lang="de-DE" sz="1000" dirty="0" smtClean="0"/>
              <a:t>2,1% kommerzieller Sport, 40,7% informeller </a:t>
            </a:r>
            <a:r>
              <a:rPr lang="de-DE" sz="1000" dirty="0"/>
              <a:t>Sport und </a:t>
            </a:r>
            <a:r>
              <a:rPr lang="de-DE" sz="1000" dirty="0" smtClean="0"/>
              <a:t>24,8% Bildungssport.</a:t>
            </a:r>
            <a:endParaRPr lang="de-DE" sz="1000" dirty="0"/>
          </a:p>
        </p:txBody>
      </p:sp>
      <p:sp>
        <p:nvSpPr>
          <p:cNvPr id="13" name="Oval 5"/>
          <p:cNvSpPr/>
          <p:nvPr/>
        </p:nvSpPr>
        <p:spPr>
          <a:xfrm>
            <a:off x="4644008" y="2852936"/>
            <a:ext cx="3960440" cy="119691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16016" y="3018799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/>
              <a:t>M</a:t>
            </a:r>
            <a:r>
              <a:rPr lang="de-DE" sz="1000" b="1" dirty="0" smtClean="0"/>
              <a:t>onetäre </a:t>
            </a:r>
            <a:r>
              <a:rPr lang="de-DE" sz="1000" b="1" dirty="0"/>
              <a:t>Förderung von </a:t>
            </a:r>
            <a:r>
              <a:rPr lang="de-DE" sz="1000" b="1" dirty="0" smtClean="0"/>
              <a:t>Gesellschaftspolitik</a:t>
            </a:r>
            <a:r>
              <a:rPr lang="de-DE" sz="1000" dirty="0" smtClean="0"/>
              <a:t>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Ausgaben im </a:t>
            </a:r>
            <a:r>
              <a:rPr lang="de-DE" sz="1000" b="1" dirty="0" smtClean="0"/>
              <a:t>x</a:t>
            </a:r>
            <a:r>
              <a:rPr lang="de-DE" sz="1000" b="1" dirty="0"/>
              <a:t>̅ </a:t>
            </a:r>
            <a:r>
              <a:rPr lang="de-DE" sz="1000" b="1" dirty="0" smtClean="0"/>
              <a:t>20.224,73 </a:t>
            </a:r>
            <a:r>
              <a:rPr lang="de-DE" sz="1000" b="1" dirty="0"/>
              <a:t>EUR </a:t>
            </a:r>
            <a:r>
              <a:rPr lang="de-DE" sz="1000" dirty="0"/>
              <a:t>und im</a:t>
            </a:r>
            <a:r>
              <a:rPr lang="de-DE" sz="1000" b="1" dirty="0"/>
              <a:t> x̅</a:t>
            </a:r>
            <a:r>
              <a:rPr lang="de-DE" sz="1000" b="1" baseline="-25000" dirty="0"/>
              <a:t>med</a:t>
            </a:r>
            <a:r>
              <a:rPr lang="de-DE" sz="1000" b="1" dirty="0"/>
              <a:t> 2.400,00 </a:t>
            </a:r>
            <a:r>
              <a:rPr lang="de-DE" sz="1000" b="1" dirty="0" smtClean="0"/>
              <a:t>EUR</a:t>
            </a:r>
            <a:r>
              <a:rPr lang="de-DE" sz="1000" dirty="0" smtClean="0"/>
              <a:t>: 5,9% über Medium </a:t>
            </a:r>
            <a:r>
              <a:rPr lang="de-DE" sz="1000" dirty="0"/>
              <a:t>Spitzensport, </a:t>
            </a:r>
            <a:r>
              <a:rPr lang="de-DE" sz="1000" dirty="0" smtClean="0"/>
              <a:t>39,6% über Medium </a:t>
            </a:r>
            <a:r>
              <a:rPr lang="de-DE" sz="1000" dirty="0"/>
              <a:t>Amateur-/Breitensport, </a:t>
            </a:r>
            <a:r>
              <a:rPr lang="de-DE" sz="1000" dirty="0" smtClean="0"/>
              <a:t>1,5% über Medium </a:t>
            </a:r>
            <a:r>
              <a:rPr lang="de-DE" sz="1000" dirty="0"/>
              <a:t>kommerzieller Sport, </a:t>
            </a:r>
            <a:r>
              <a:rPr lang="de-DE" sz="1000" dirty="0" smtClean="0"/>
              <a:t>61,3% über Medium </a:t>
            </a:r>
            <a:r>
              <a:rPr lang="de-DE" sz="1000" dirty="0"/>
              <a:t>informeller Sport </a:t>
            </a:r>
            <a:r>
              <a:rPr lang="de-DE" sz="1000" dirty="0" smtClean="0"/>
              <a:t>und 22,8% über Medium Bildungssport.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738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Explorative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>
                <a:latin typeface="Calibri Light"/>
              </a:rPr>
              <a:t>Erst mit Beginn des 21. Jahrhunderts wurden 95,94 Prozent der </a:t>
            </a:r>
            <a:r>
              <a:rPr lang="de-DE" dirty="0" smtClean="0">
                <a:latin typeface="Calibri Light"/>
              </a:rPr>
              <a:t>Sport-Stiftungen errichtet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1829"/>
            <a:ext cx="7662750" cy="46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5"/>
          <p:cNvSpPr/>
          <p:nvPr/>
        </p:nvSpPr>
        <p:spPr>
          <a:xfrm>
            <a:off x="4932040" y="1412776"/>
            <a:ext cx="4104456" cy="1196919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64088" y="1556792"/>
            <a:ext cx="331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dirty="0"/>
              <a:t>D</a:t>
            </a:r>
            <a:r>
              <a:rPr lang="de-DE" sz="1050" dirty="0" smtClean="0"/>
              <a:t>as </a:t>
            </a:r>
            <a:r>
              <a:rPr lang="de-DE" sz="1050" dirty="0"/>
              <a:t>Ausmaß </a:t>
            </a:r>
            <a:r>
              <a:rPr lang="de-DE" sz="1050" dirty="0" smtClean="0"/>
              <a:t>operativer </a:t>
            </a:r>
            <a:r>
              <a:rPr lang="de-DE" sz="1050" dirty="0"/>
              <a:t>Stiftungstätigkeit gegenüber fördernder </a:t>
            </a:r>
            <a:r>
              <a:rPr lang="de-DE" sz="1050" dirty="0" smtClean="0"/>
              <a:t>Tätigkeit nimmt mit </a:t>
            </a:r>
            <a:r>
              <a:rPr lang="de-DE" sz="1050" dirty="0"/>
              <a:t>zunehmendem Alter der Sport-Stiftungen hochsignifikant </a:t>
            </a:r>
            <a:r>
              <a:rPr lang="de-DE" sz="1050" dirty="0" smtClean="0"/>
              <a:t>zu </a:t>
            </a:r>
            <a:r>
              <a:rPr lang="de-DE" sz="1050" dirty="0"/>
              <a:t>(</a:t>
            </a:r>
            <a:r>
              <a:rPr lang="de-DE" sz="1050" b="1" dirty="0"/>
              <a:t>x̅</a:t>
            </a:r>
            <a:r>
              <a:rPr lang="de-DE" sz="1050" b="1" baseline="-25000" dirty="0"/>
              <a:t>med</a:t>
            </a:r>
            <a:r>
              <a:rPr lang="de-DE" sz="1050" b="1" dirty="0"/>
              <a:t>= 1981,00 vs. 2000,00</a:t>
            </a:r>
            <a:r>
              <a:rPr lang="de-DE" sz="1050" dirty="0" smtClean="0"/>
              <a:t>). Sportfördernde </a:t>
            </a:r>
            <a:r>
              <a:rPr lang="de-DE" sz="1050" dirty="0"/>
              <a:t>Stiftungen sind </a:t>
            </a:r>
            <a:r>
              <a:rPr lang="de-DE" sz="1050" dirty="0" smtClean="0"/>
              <a:t>wesentlich </a:t>
            </a:r>
            <a:r>
              <a:rPr lang="de-DE" sz="1050" dirty="0"/>
              <a:t>älter als Stiftungen, die mit Sport Gesellschaftspolitik umsetzen (</a:t>
            </a:r>
            <a:r>
              <a:rPr lang="de-DE" sz="1050" b="1" dirty="0"/>
              <a:t>x̅: 1983,44 vs. 1994,76</a:t>
            </a:r>
            <a:r>
              <a:rPr lang="de-DE" sz="105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652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B Explorative Strukturanalyse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 smtClean="0">
                <a:latin typeface="Calibri Light"/>
              </a:rPr>
              <a:t>Top-20-Allokation der Sport-Stiftungen: „König Fußball“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5898" b="40588"/>
          <a:stretch/>
        </p:blipFill>
        <p:spPr bwMode="auto">
          <a:xfrm>
            <a:off x="685800" y="1330272"/>
            <a:ext cx="3990975" cy="33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59419" r="5898" b="12878"/>
          <a:stretch/>
        </p:blipFill>
        <p:spPr bwMode="auto">
          <a:xfrm>
            <a:off x="685800" y="4653136"/>
            <a:ext cx="3990975" cy="15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568440" y="6279123"/>
            <a:ext cx="7603960" cy="246221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1000" baseline="30000" dirty="0" smtClean="0">
                <a:solidFill>
                  <a:schemeClr val="bg1"/>
                </a:solidFill>
              </a:rPr>
              <a:t>1</a:t>
            </a:r>
            <a:r>
              <a:rPr lang="de-DE" sz="1000" dirty="0" smtClean="0">
                <a:solidFill>
                  <a:schemeClr val="bg1"/>
                </a:solidFill>
              </a:rPr>
              <a:t> Sphäre </a:t>
            </a:r>
            <a:r>
              <a:rPr lang="de-DE" sz="1000" dirty="0">
                <a:solidFill>
                  <a:schemeClr val="bg1"/>
                </a:solidFill>
              </a:rPr>
              <a:t>1= </a:t>
            </a:r>
            <a:r>
              <a:rPr lang="de-DE" sz="1000" dirty="0" smtClean="0">
                <a:solidFill>
                  <a:schemeClr val="bg1"/>
                </a:solidFill>
              </a:rPr>
              <a:t>organisierter </a:t>
            </a:r>
            <a:r>
              <a:rPr lang="de-DE" sz="1000" dirty="0">
                <a:solidFill>
                  <a:schemeClr val="bg1"/>
                </a:solidFill>
              </a:rPr>
              <a:t>Spitzensport; </a:t>
            </a:r>
            <a:r>
              <a:rPr lang="de-DE" sz="1000" dirty="0" smtClean="0">
                <a:solidFill>
                  <a:schemeClr val="bg1"/>
                </a:solidFill>
              </a:rPr>
              <a:t>2</a:t>
            </a:r>
            <a:r>
              <a:rPr lang="de-DE" sz="1000" dirty="0">
                <a:solidFill>
                  <a:schemeClr val="bg1"/>
                </a:solidFill>
              </a:rPr>
              <a:t>= </a:t>
            </a:r>
            <a:r>
              <a:rPr lang="de-DE" sz="1000" dirty="0" smtClean="0">
                <a:solidFill>
                  <a:schemeClr val="bg1"/>
                </a:solidFill>
              </a:rPr>
              <a:t>organisierter Breiten</a:t>
            </a:r>
            <a:r>
              <a:rPr lang="de-DE" sz="1000" dirty="0">
                <a:solidFill>
                  <a:schemeClr val="bg1"/>
                </a:solidFill>
              </a:rPr>
              <a:t>/-Amateursport; </a:t>
            </a:r>
            <a:r>
              <a:rPr lang="de-DE" sz="1000" dirty="0" smtClean="0">
                <a:solidFill>
                  <a:schemeClr val="bg1"/>
                </a:solidFill>
              </a:rPr>
              <a:t>3</a:t>
            </a:r>
            <a:r>
              <a:rPr lang="de-DE" sz="1000" dirty="0">
                <a:solidFill>
                  <a:schemeClr val="bg1"/>
                </a:solidFill>
              </a:rPr>
              <a:t>= </a:t>
            </a:r>
            <a:r>
              <a:rPr lang="de-DE" sz="1000" dirty="0" smtClean="0">
                <a:solidFill>
                  <a:schemeClr val="bg1"/>
                </a:solidFill>
              </a:rPr>
              <a:t>informeller Sport</a:t>
            </a:r>
            <a:r>
              <a:rPr lang="de-DE" sz="1000" dirty="0">
                <a:solidFill>
                  <a:schemeClr val="bg1"/>
                </a:solidFill>
              </a:rPr>
              <a:t>; </a:t>
            </a:r>
            <a:r>
              <a:rPr lang="de-DE" sz="1000" dirty="0" smtClean="0">
                <a:solidFill>
                  <a:schemeClr val="bg1"/>
                </a:solidFill>
              </a:rPr>
              <a:t>4</a:t>
            </a:r>
            <a:r>
              <a:rPr lang="de-DE" sz="1000" dirty="0">
                <a:solidFill>
                  <a:schemeClr val="bg1"/>
                </a:solidFill>
              </a:rPr>
              <a:t>= Bildungssport; </a:t>
            </a:r>
            <a:r>
              <a:rPr lang="de-DE" sz="1000" dirty="0" smtClean="0">
                <a:solidFill>
                  <a:schemeClr val="bg1"/>
                </a:solidFill>
              </a:rPr>
              <a:t>5</a:t>
            </a:r>
            <a:r>
              <a:rPr lang="de-DE" sz="1000" dirty="0">
                <a:solidFill>
                  <a:schemeClr val="bg1"/>
                </a:solidFill>
              </a:rPr>
              <a:t>= </a:t>
            </a:r>
            <a:r>
              <a:rPr lang="de-DE" sz="1000" dirty="0" smtClean="0">
                <a:solidFill>
                  <a:schemeClr val="bg1"/>
                </a:solidFill>
              </a:rPr>
              <a:t>kommerzieller </a:t>
            </a:r>
            <a:r>
              <a:rPr lang="de-DE" sz="1000" dirty="0">
                <a:solidFill>
                  <a:schemeClr val="bg1"/>
                </a:solidFill>
              </a:rPr>
              <a:t>Sport.</a:t>
            </a:r>
          </a:p>
        </p:txBody>
      </p:sp>
      <p:sp>
        <p:nvSpPr>
          <p:cNvPr id="35" name="Oval 5"/>
          <p:cNvSpPr/>
          <p:nvPr/>
        </p:nvSpPr>
        <p:spPr>
          <a:xfrm>
            <a:off x="1619672" y="1879807"/>
            <a:ext cx="288032" cy="10903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6" name="Oval 5"/>
          <p:cNvSpPr/>
          <p:nvPr/>
        </p:nvSpPr>
        <p:spPr>
          <a:xfrm>
            <a:off x="3449985" y="1864745"/>
            <a:ext cx="432048" cy="12409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7" name="Oval 5"/>
          <p:cNvSpPr/>
          <p:nvPr/>
        </p:nvSpPr>
        <p:spPr>
          <a:xfrm>
            <a:off x="4226404" y="4653136"/>
            <a:ext cx="288032" cy="13000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7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</a:t>
            </a:r>
            <a:r>
              <a:rPr lang="de-DE" dirty="0">
                <a:solidFill>
                  <a:sysClr val="windowText" lastClr="000000"/>
                </a:solidFill>
              </a:rPr>
              <a:t>C</a:t>
            </a:r>
            <a:r>
              <a:rPr lang="de-DE" dirty="0" smtClean="0">
                <a:solidFill>
                  <a:sysClr val="windowText" lastClr="000000"/>
                </a:solidFill>
              </a:rPr>
              <a:t> Delphi-Befragung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de-DE" dirty="0">
                <a:latin typeface="Calibri Light"/>
              </a:rPr>
              <a:t>Quintessenz: </a:t>
            </a:r>
            <a:r>
              <a:rPr lang="de-DE" dirty="0" smtClean="0">
                <a:latin typeface="Calibri Light"/>
              </a:rPr>
              <a:t>Sport </a:t>
            </a:r>
            <a:r>
              <a:rPr lang="de-DE" dirty="0">
                <a:latin typeface="Calibri Light"/>
              </a:rPr>
              <a:t>besitzt </a:t>
            </a:r>
            <a:r>
              <a:rPr lang="de-DE" dirty="0" smtClean="0">
                <a:latin typeface="Calibri Light"/>
              </a:rPr>
              <a:t>hohe </a:t>
            </a:r>
            <a:r>
              <a:rPr lang="de-DE" dirty="0">
                <a:latin typeface="Calibri Light"/>
              </a:rPr>
              <a:t>Förderungskraft für kreative </a:t>
            </a:r>
            <a:r>
              <a:rPr lang="de-DE" dirty="0" smtClean="0">
                <a:latin typeface="Calibri Light"/>
              </a:rPr>
              <a:t>und sachstandsnahe </a:t>
            </a:r>
            <a:r>
              <a:rPr lang="de-DE" dirty="0">
                <a:latin typeface="Calibri Light"/>
              </a:rPr>
              <a:t>Ansätze </a:t>
            </a:r>
            <a:r>
              <a:rPr lang="de-DE" dirty="0" smtClean="0">
                <a:latin typeface="Calibri Light"/>
              </a:rPr>
              <a:t>und erzeugt angestrebte </a:t>
            </a:r>
            <a:r>
              <a:rPr lang="de-DE" dirty="0">
                <a:latin typeface="Calibri Light"/>
              </a:rPr>
              <a:t>Gemeinwohleffekte   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6279123"/>
            <a:ext cx="7603960" cy="246221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Expertengruppe </a:t>
            </a:r>
            <a:r>
              <a:rPr lang="de-DE" sz="1000" dirty="0" smtClean="0">
                <a:solidFill>
                  <a:schemeClr val="bg1"/>
                </a:solidFill>
              </a:rPr>
              <a:t>1: Stiftungssektor; 2: politische Praxis; 3: </a:t>
            </a:r>
            <a:r>
              <a:rPr lang="de-DE" sz="1000" dirty="0">
                <a:solidFill>
                  <a:schemeClr val="bg1"/>
                </a:solidFill>
              </a:rPr>
              <a:t>Sportökonomie/-</a:t>
            </a:r>
            <a:r>
              <a:rPr lang="de-DE" sz="1000" dirty="0" smtClean="0">
                <a:solidFill>
                  <a:schemeClr val="bg1"/>
                </a:solidFill>
              </a:rPr>
              <a:t>wissenschaft; 4: Sportbranche.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29"/>
          <a:stretch/>
        </p:blipFill>
        <p:spPr bwMode="auto">
          <a:xfrm>
            <a:off x="268312" y="1717718"/>
            <a:ext cx="3780000" cy="142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8982"/>
            <a:ext cx="3780000" cy="15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5078"/>
            <a:ext cx="3780000" cy="17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888854" y="2721510"/>
            <a:ext cx="2592288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Sechs Kernergebnisse: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Erzeugung v. </a:t>
            </a:r>
            <a:r>
              <a:rPr lang="de-DE" sz="1000" b="1" dirty="0" smtClean="0"/>
              <a:t>Gemeinwohleffekten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Streben nach </a:t>
            </a:r>
            <a:r>
              <a:rPr lang="de-DE" sz="1000" b="1" dirty="0" smtClean="0"/>
              <a:t>Legitimität</a:t>
            </a:r>
            <a:r>
              <a:rPr lang="de-DE" sz="1000" dirty="0" smtClean="0"/>
              <a:t> und </a:t>
            </a:r>
            <a:r>
              <a:rPr lang="de-DE" sz="1000" b="1" dirty="0" smtClean="0"/>
              <a:t>Controlling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Direkter </a:t>
            </a:r>
            <a:r>
              <a:rPr lang="de-DE" sz="1000" b="1" dirty="0" smtClean="0"/>
              <a:t>Austausch</a:t>
            </a:r>
            <a:r>
              <a:rPr lang="de-DE" sz="1000" dirty="0" smtClean="0"/>
              <a:t> mit Sportvereinen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Besondere Potenziale zur </a:t>
            </a:r>
            <a:r>
              <a:rPr lang="de-DE" sz="1000" b="1" dirty="0" smtClean="0"/>
              <a:t>Milderung</a:t>
            </a:r>
            <a:r>
              <a:rPr lang="de-DE" sz="1000" dirty="0" smtClean="0"/>
              <a:t> </a:t>
            </a:r>
            <a:r>
              <a:rPr lang="de-DE" sz="1000" b="1" dirty="0" smtClean="0"/>
              <a:t>gesellschaftlicher Probleme</a:t>
            </a:r>
          </a:p>
          <a:p>
            <a:pPr marL="171450" indent="-171450">
              <a:buFontTx/>
              <a:buChar char="-"/>
            </a:pPr>
            <a:r>
              <a:rPr lang="de-DE" sz="1000" b="1" dirty="0" smtClean="0"/>
              <a:t>Interaktionsmechanismus</a:t>
            </a:r>
            <a:r>
              <a:rPr lang="de-DE" sz="1000" dirty="0" smtClean="0"/>
              <a:t> resp. </a:t>
            </a:r>
            <a:r>
              <a:rPr lang="de-DE" sz="1000" b="1" dirty="0" smtClean="0"/>
              <a:t>Mittlerrolle</a:t>
            </a:r>
          </a:p>
          <a:p>
            <a:pPr marL="171450" indent="-171450">
              <a:buFontTx/>
              <a:buChar char="-"/>
            </a:pPr>
            <a:r>
              <a:rPr lang="de-DE" sz="1000" dirty="0" smtClean="0"/>
              <a:t>„</a:t>
            </a:r>
            <a:r>
              <a:rPr lang="de-DE" sz="1000" b="1" dirty="0" smtClean="0"/>
              <a:t>Vor-Ort-Akteure</a:t>
            </a:r>
            <a:r>
              <a:rPr lang="de-DE" sz="1000" dirty="0" smtClean="0"/>
              <a:t>“</a:t>
            </a:r>
            <a:endParaRPr lang="de-DE" sz="1000" dirty="0"/>
          </a:p>
        </p:txBody>
      </p:sp>
      <p:sp>
        <p:nvSpPr>
          <p:cNvPr id="11" name="Oval 5"/>
          <p:cNvSpPr/>
          <p:nvPr/>
        </p:nvSpPr>
        <p:spPr>
          <a:xfrm>
            <a:off x="5398754" y="2581105"/>
            <a:ext cx="3141466" cy="171199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4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Problemaufriss &amp; Herleitung der Forschungsfrage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3</a:t>
            </a:fld>
            <a:endParaRPr lang="en-US" kern="1000" dirty="0"/>
          </a:p>
        </p:txBody>
      </p:sp>
      <p:pic>
        <p:nvPicPr>
          <p:cNvPr id="13" name="Grafik 12" descr="Lupe">
            <a:extLst>
              <a:ext uri="{FF2B5EF4-FFF2-40B4-BE49-F238E27FC236}">
                <a16:creationId xmlns="" xmlns:a16="http://schemas.microsoft.com/office/drawing/2014/main" id="{04944F4E-EB70-47F8-864A-C0DA4375C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3939" y="2060848"/>
            <a:ext cx="1291196" cy="1291196"/>
          </a:xfrm>
          <a:prstGeom prst="rect">
            <a:avLst/>
          </a:prstGeom>
        </p:spPr>
      </p:pic>
      <p:pic>
        <p:nvPicPr>
          <p:cNvPr id="14" name="Grafik 13" descr="Spielbuch">
            <a:extLst>
              <a:ext uri="{FF2B5EF4-FFF2-40B4-BE49-F238E27FC236}">
                <a16:creationId xmlns="" xmlns:a16="http://schemas.microsoft.com/office/drawing/2014/main" id="{8B820BD7-BFA1-4D24-8A12-AA7D73EAF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330" y="2474976"/>
            <a:ext cx="1828282" cy="182828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-171450" y="1667022"/>
            <a:ext cx="412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800" spc="-1500" dirty="0" smtClean="0">
                <a:solidFill>
                  <a:schemeClr val="bg1"/>
                </a:solidFill>
              </a:rPr>
              <a:t>01</a:t>
            </a:r>
            <a:endParaRPr lang="de-DE" sz="28800" spc="-1500" dirty="0">
              <a:solidFill>
                <a:schemeClr val="bg1"/>
              </a:solidFill>
            </a:endParaRPr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="" xmlns:a16="http://schemas.microsoft.com/office/drawing/2014/main" id="{7AC4B511-4EAD-4389-9365-22862D2BA7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9233" y="2566528"/>
            <a:ext cx="1543525" cy="15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369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Problemaufriss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Wie sieht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die Stiftungslandschaft im Sport aus?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555777" y="2060848"/>
            <a:ext cx="4032447" cy="3528392"/>
            <a:chOff x="2987825" y="2060848"/>
            <a:chExt cx="3168351" cy="2736304"/>
          </a:xfrm>
        </p:grpSpPr>
        <p:sp>
          <p:nvSpPr>
            <p:cNvPr id="3" name="Ellipse 2"/>
            <p:cNvSpPr/>
            <p:nvPr/>
          </p:nvSpPr>
          <p:spPr>
            <a:xfrm>
              <a:off x="3815916" y="2816932"/>
              <a:ext cx="1512168" cy="1224136"/>
            </a:xfrm>
            <a:prstGeom prst="ellipse">
              <a:avLst/>
            </a:prstGeom>
            <a:solidFill>
              <a:srgbClr val="00206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073642" y="2200672"/>
              <a:ext cx="2996716" cy="24566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4283968" y="2060848"/>
              <a:ext cx="576064" cy="9361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283968" y="2276872"/>
              <a:ext cx="288032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Pfeil nach rechts 43"/>
            <p:cNvSpPr/>
            <p:nvPr/>
          </p:nvSpPr>
          <p:spPr>
            <a:xfrm rot="16200000">
              <a:off x="3167845" y="2979431"/>
              <a:ext cx="576064" cy="9361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Rechteck 44"/>
            <p:cNvSpPr/>
            <p:nvPr/>
          </p:nvSpPr>
          <p:spPr>
            <a:xfrm rot="16200000">
              <a:off x="3329862" y="3321469"/>
              <a:ext cx="288032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Pfeil nach rechts 45"/>
            <p:cNvSpPr/>
            <p:nvPr/>
          </p:nvSpPr>
          <p:spPr>
            <a:xfrm rot="5400000">
              <a:off x="5400092" y="2942636"/>
              <a:ext cx="576064" cy="9361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Rechteck 46"/>
            <p:cNvSpPr/>
            <p:nvPr/>
          </p:nvSpPr>
          <p:spPr>
            <a:xfrm rot="16200000">
              <a:off x="5516950" y="3005798"/>
              <a:ext cx="306344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Pfeil nach rechts 47"/>
            <p:cNvSpPr/>
            <p:nvPr/>
          </p:nvSpPr>
          <p:spPr>
            <a:xfrm rot="10800000">
              <a:off x="4268223" y="3861048"/>
              <a:ext cx="576064" cy="9361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Rechteck 48"/>
            <p:cNvSpPr/>
            <p:nvPr/>
          </p:nvSpPr>
          <p:spPr>
            <a:xfrm rot="10800000">
              <a:off x="4572000" y="4041068"/>
              <a:ext cx="288032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0" name="Ellipse 9"/>
          <p:cNvSpPr/>
          <p:nvPr/>
        </p:nvSpPr>
        <p:spPr>
          <a:xfrm>
            <a:off x="5220072" y="2564904"/>
            <a:ext cx="144016" cy="216024"/>
          </a:xfrm>
          <a:prstGeom prst="ellipse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Ellipse 49"/>
          <p:cNvSpPr/>
          <p:nvPr/>
        </p:nvSpPr>
        <p:spPr>
          <a:xfrm>
            <a:off x="5940152" y="4334022"/>
            <a:ext cx="144016" cy="216024"/>
          </a:xfrm>
          <a:prstGeom prst="ellipse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Ellipse 50"/>
          <p:cNvSpPr/>
          <p:nvPr/>
        </p:nvSpPr>
        <p:spPr>
          <a:xfrm>
            <a:off x="3939535" y="4877688"/>
            <a:ext cx="144016" cy="216024"/>
          </a:xfrm>
          <a:prstGeom prst="ellipse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" name="Ellipse 51"/>
          <p:cNvSpPr/>
          <p:nvPr/>
        </p:nvSpPr>
        <p:spPr>
          <a:xfrm>
            <a:off x="3203848" y="2773044"/>
            <a:ext cx="144016" cy="216024"/>
          </a:xfrm>
          <a:prstGeom prst="ellipse">
            <a:avLst/>
          </a:prstGeom>
          <a:solidFill>
            <a:srgbClr val="00206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31856" y="2719953"/>
            <a:ext cx="119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Engagement </a:t>
            </a:r>
            <a:br>
              <a:rPr lang="de-DE" sz="1200" b="1" dirty="0" smtClean="0"/>
            </a:br>
            <a:r>
              <a:rPr lang="de-DE" sz="1200" b="1" dirty="0" smtClean="0"/>
              <a:t>als politische Aufgabe</a:t>
            </a:r>
            <a:endParaRPr lang="de-DE" sz="1200" b="1" dirty="0"/>
          </a:p>
        </p:txBody>
      </p:sp>
      <p:sp>
        <p:nvSpPr>
          <p:cNvPr id="53" name="Textfeld 52"/>
          <p:cNvSpPr txBox="1"/>
          <p:nvPr/>
        </p:nvSpPr>
        <p:spPr>
          <a:xfrm>
            <a:off x="5103864" y="4339369"/>
            <a:ext cx="119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Die </a:t>
            </a:r>
            <a:br>
              <a:rPr lang="de-DE" sz="1200" b="1" dirty="0" smtClean="0"/>
            </a:br>
            <a:r>
              <a:rPr lang="de-DE" sz="1200" b="1" dirty="0" smtClean="0"/>
              <a:t>Rechtsform</a:t>
            </a:r>
          </a:p>
          <a:p>
            <a:pPr algn="ctr"/>
            <a:r>
              <a:rPr lang="de-DE" sz="1200" b="1" dirty="0" smtClean="0"/>
              <a:t>Stiftung</a:t>
            </a:r>
            <a:endParaRPr lang="de-DE" sz="1200" b="1" dirty="0"/>
          </a:p>
        </p:txBody>
      </p:sp>
      <p:sp>
        <p:nvSpPr>
          <p:cNvPr id="54" name="Textfeld 53"/>
          <p:cNvSpPr txBox="1"/>
          <p:nvPr/>
        </p:nvSpPr>
        <p:spPr>
          <a:xfrm>
            <a:off x="2915816" y="4293096"/>
            <a:ext cx="149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Soziales Engagement </a:t>
            </a:r>
            <a:br>
              <a:rPr lang="de-DE" sz="1200" b="1" dirty="0" smtClean="0"/>
            </a:br>
            <a:r>
              <a:rPr lang="de-DE" sz="1200" b="1" dirty="0" smtClean="0"/>
              <a:t>und org. </a:t>
            </a:r>
          </a:p>
          <a:p>
            <a:pPr algn="ctr"/>
            <a:r>
              <a:rPr lang="de-DE" sz="1200" b="1" dirty="0" smtClean="0"/>
              <a:t>Sport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7504" y="1538752"/>
            <a:ext cx="3639679" cy="1962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November 2012: </a:t>
            </a:r>
            <a:r>
              <a:rPr lang="de-DE" sz="1200" b="1" dirty="0" smtClean="0">
                <a:solidFill>
                  <a:schemeClr val="tx1"/>
                </a:solidFill>
              </a:rPr>
              <a:t>Workshop DFB-Stiftungen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1./2.10.2013: </a:t>
            </a:r>
            <a:r>
              <a:rPr lang="de-DE" sz="1200" b="1" dirty="0" smtClean="0">
                <a:solidFill>
                  <a:schemeClr val="tx1"/>
                </a:solidFill>
              </a:rPr>
              <a:t>Dialogforum „Fußball stiftet Zukunft“ 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Quartal 04/2013 bis 01/2014: </a:t>
            </a:r>
            <a:r>
              <a:rPr lang="de-DE" sz="1200" b="1" dirty="0" smtClean="0">
                <a:solidFill>
                  <a:schemeClr val="tx1"/>
                </a:solidFill>
              </a:rPr>
              <a:t>Sportausschuss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b="1" dirty="0" smtClean="0">
                <a:solidFill>
                  <a:schemeClr val="tx1"/>
                </a:solidFill>
              </a:rPr>
              <a:t>Deutscher Bundestag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exogene ges. </a:t>
            </a:r>
            <a:r>
              <a:rPr lang="de-DE" sz="1200" b="1" dirty="0" smtClean="0">
                <a:solidFill>
                  <a:schemeClr val="tx1"/>
                </a:solidFill>
              </a:rPr>
              <a:t>Rahmenbedingungen</a:t>
            </a:r>
            <a:r>
              <a:rPr lang="de-DE" sz="1200" dirty="0" smtClean="0">
                <a:solidFill>
                  <a:schemeClr val="tx1"/>
                </a:solidFill>
              </a:rPr>
              <a:t> und 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b="1" dirty="0" smtClean="0">
                <a:solidFill>
                  <a:schemeClr val="tx1"/>
                </a:solidFill>
              </a:rPr>
              <a:t>Wandlungsprozesse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6228184" y="1510626"/>
            <a:ext cx="2880320" cy="206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Seit 1970er-Jahre: Debatte über </a:t>
            </a:r>
            <a:r>
              <a:rPr lang="de-DE" sz="1200" b="1" dirty="0">
                <a:solidFill>
                  <a:schemeClr val="tx1"/>
                </a:solidFill>
              </a:rPr>
              <a:t>faktische Struktur</a:t>
            </a:r>
            <a:r>
              <a:rPr lang="de-DE" sz="1200" dirty="0">
                <a:solidFill>
                  <a:schemeClr val="tx1"/>
                </a:solidFill>
              </a:rPr>
              <a:t>- und </a:t>
            </a:r>
            <a:r>
              <a:rPr lang="de-DE" sz="1200" b="1" dirty="0" smtClean="0">
                <a:solidFill>
                  <a:schemeClr val="tx1"/>
                </a:solidFill>
              </a:rPr>
              <a:t>Steuerungsdefizite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Seit 21. </a:t>
            </a:r>
            <a:r>
              <a:rPr lang="de-DE" sz="1200" dirty="0" smtClean="0">
                <a:solidFill>
                  <a:schemeClr val="tx1"/>
                </a:solidFill>
              </a:rPr>
              <a:t>Jahrhundert: K</a:t>
            </a:r>
            <a:r>
              <a:rPr lang="de-DE" sz="1200" b="1" dirty="0" smtClean="0">
                <a:solidFill>
                  <a:schemeClr val="tx1"/>
                </a:solidFill>
              </a:rPr>
              <a:t>omplementäres </a:t>
            </a:r>
            <a:r>
              <a:rPr lang="de-DE" sz="1200" b="1" dirty="0">
                <a:solidFill>
                  <a:schemeClr val="tx1"/>
                </a:solidFill>
              </a:rPr>
              <a:t>Zusammenwirken </a:t>
            </a:r>
            <a:r>
              <a:rPr lang="de-DE" sz="1200" dirty="0" smtClean="0">
                <a:solidFill>
                  <a:schemeClr val="tx1"/>
                </a:solidFill>
              </a:rPr>
              <a:t>–</a:t>
            </a:r>
            <a:r>
              <a:rPr lang="de-DE" sz="1200" b="1" dirty="0" smtClean="0">
                <a:solidFill>
                  <a:schemeClr val="tx1"/>
                </a:solidFill>
              </a:rPr>
              <a:t>Steuerungsressourcen</a:t>
            </a:r>
            <a:r>
              <a:rPr lang="de-DE" sz="1200" dirty="0" smtClean="0">
                <a:solidFill>
                  <a:schemeClr val="tx1"/>
                </a:solidFill>
              </a:rPr>
              <a:t>?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 smtClean="0">
                <a:solidFill>
                  <a:schemeClr val="tx1"/>
                </a:solidFill>
              </a:rPr>
              <a:t>Autonomer </a:t>
            </a:r>
            <a:r>
              <a:rPr lang="de-DE" sz="1200" b="1" dirty="0">
                <a:solidFill>
                  <a:schemeClr val="tx1"/>
                </a:solidFill>
              </a:rPr>
              <a:t>Bedarf </a:t>
            </a:r>
            <a:r>
              <a:rPr lang="de-DE" sz="1200" dirty="0" smtClean="0">
                <a:solidFill>
                  <a:schemeClr val="tx1"/>
                </a:solidFill>
              </a:rPr>
              <a:t>soziales </a:t>
            </a:r>
            <a:r>
              <a:rPr lang="de-DE" sz="1200" dirty="0">
                <a:solidFill>
                  <a:schemeClr val="tx1"/>
                </a:solidFill>
              </a:rPr>
              <a:t>Engagement: </a:t>
            </a:r>
            <a:r>
              <a:rPr lang="de-DE" sz="1200" b="1" dirty="0">
                <a:solidFill>
                  <a:schemeClr val="tx1"/>
                </a:solidFill>
              </a:rPr>
              <a:t>616.000 </a:t>
            </a:r>
            <a:r>
              <a:rPr lang="de-DE" sz="1200" b="1" dirty="0" smtClean="0">
                <a:solidFill>
                  <a:schemeClr val="tx1"/>
                </a:solidFill>
              </a:rPr>
              <a:t>NPOs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919090" y="2719953"/>
            <a:ext cx="15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Interesse</a:t>
            </a:r>
          </a:p>
        </p:txBody>
      </p:sp>
      <p:sp>
        <p:nvSpPr>
          <p:cNvPr id="57" name="Rechteck 56"/>
          <p:cNvSpPr/>
          <p:nvPr/>
        </p:nvSpPr>
        <p:spPr>
          <a:xfrm>
            <a:off x="6156176" y="4551610"/>
            <a:ext cx="2413479" cy="146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1"/>
                </a:solidFill>
              </a:rPr>
              <a:t>Renaissance </a:t>
            </a:r>
            <a:r>
              <a:rPr lang="de-DE" sz="1200" b="1" dirty="0" smtClean="0">
                <a:solidFill>
                  <a:schemeClr val="tx1"/>
                </a:solidFill>
              </a:rPr>
              <a:t>Stiftungswesen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 smtClean="0">
                <a:solidFill>
                  <a:schemeClr val="tx1"/>
                </a:solidFill>
              </a:rPr>
              <a:t>Neo-korporatistische Ordnung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1"/>
                </a:solidFill>
              </a:rPr>
              <a:t>Affirmativer </a:t>
            </a:r>
            <a:r>
              <a:rPr lang="de-DE" sz="1200" b="1" dirty="0" smtClean="0">
                <a:solidFill>
                  <a:schemeClr val="tx1"/>
                </a:solidFill>
              </a:rPr>
              <a:t>Diskurs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107505" y="4034583"/>
            <a:ext cx="3043974" cy="2312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1"/>
                </a:solidFill>
              </a:rPr>
              <a:t>E</a:t>
            </a:r>
            <a:r>
              <a:rPr lang="de-DE" sz="1200" b="1" dirty="0" smtClean="0">
                <a:solidFill>
                  <a:schemeClr val="tx1"/>
                </a:solidFill>
              </a:rPr>
              <a:t>rfolgreichste Freiwilligen-</a:t>
            </a:r>
            <a:br>
              <a:rPr lang="de-DE" sz="1200" b="1" dirty="0" smtClean="0">
                <a:solidFill>
                  <a:schemeClr val="tx1"/>
                </a:solidFill>
              </a:rPr>
            </a:br>
            <a:r>
              <a:rPr lang="de-DE" sz="1200" b="1" dirty="0" err="1" smtClean="0">
                <a:solidFill>
                  <a:schemeClr val="tx1"/>
                </a:solidFill>
              </a:rPr>
              <a:t>organisation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/>
                </a:solidFill>
              </a:rPr>
              <a:t>Markt- </a:t>
            </a:r>
            <a:r>
              <a:rPr lang="de-DE" sz="1200" dirty="0">
                <a:solidFill>
                  <a:schemeClr val="tx1"/>
                </a:solidFill>
              </a:rPr>
              <a:t>und </a:t>
            </a:r>
            <a:r>
              <a:rPr lang="de-DE" sz="1200" dirty="0" smtClean="0">
                <a:solidFill>
                  <a:schemeClr val="tx1"/>
                </a:solidFill>
              </a:rPr>
              <a:t>Staatsversagen: </a:t>
            </a:r>
            <a:r>
              <a:rPr lang="de-DE" sz="1200" b="1" dirty="0">
                <a:solidFill>
                  <a:schemeClr val="tx1"/>
                </a:solidFill>
              </a:rPr>
              <a:t>politische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und </a:t>
            </a:r>
            <a:r>
              <a:rPr lang="de-DE" sz="1200" b="1" dirty="0">
                <a:solidFill>
                  <a:schemeClr val="tx1"/>
                </a:solidFill>
              </a:rPr>
              <a:t>soziale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1" dirty="0">
                <a:solidFill>
                  <a:schemeClr val="tx1"/>
                </a:solidFill>
              </a:rPr>
              <a:t>Bedeutung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smtClean="0">
                <a:solidFill>
                  <a:schemeClr val="tx1"/>
                </a:solidFill>
              </a:rPr>
              <a:t>des Sports steigt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1"/>
                </a:solidFill>
              </a:rPr>
              <a:t>Neo-korporatistische </a:t>
            </a:r>
            <a:r>
              <a:rPr lang="de-DE" sz="1200" b="1" dirty="0" smtClean="0">
                <a:solidFill>
                  <a:schemeClr val="tx1"/>
                </a:solidFill>
              </a:rPr>
              <a:t>Arrangements</a:t>
            </a:r>
            <a:endParaRPr lang="de-DE" sz="12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Anzahl </a:t>
            </a:r>
            <a:r>
              <a:rPr lang="de-DE" sz="1200" dirty="0" smtClean="0">
                <a:solidFill>
                  <a:schemeClr val="tx1"/>
                </a:solidFill>
              </a:rPr>
              <a:t>Sportvereine </a:t>
            </a:r>
            <a:r>
              <a:rPr lang="de-DE" sz="1200" dirty="0">
                <a:solidFill>
                  <a:schemeClr val="tx1"/>
                </a:solidFill>
              </a:rPr>
              <a:t>mit </a:t>
            </a:r>
            <a:r>
              <a:rPr lang="de-DE" sz="1200" b="1" dirty="0">
                <a:solidFill>
                  <a:schemeClr val="tx1"/>
                </a:solidFill>
              </a:rPr>
              <a:t>existenziellen Problemen</a:t>
            </a:r>
            <a:r>
              <a:rPr lang="de-DE" sz="1200" dirty="0">
                <a:solidFill>
                  <a:schemeClr val="tx1"/>
                </a:solidFill>
              </a:rPr>
              <a:t> mehr als </a:t>
            </a:r>
            <a:r>
              <a:rPr lang="de-DE" sz="1200" dirty="0" smtClean="0">
                <a:solidFill>
                  <a:schemeClr val="tx1"/>
                </a:solidFill>
              </a:rPr>
              <a:t>verdoppelt</a:t>
            </a:r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14301" r="44183" b="4615"/>
          <a:stretch/>
        </p:blipFill>
        <p:spPr bwMode="auto">
          <a:xfrm>
            <a:off x="4217876" y="3325156"/>
            <a:ext cx="708249" cy="1008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15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Dissertation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Zielsetzung und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Aufbau der Arbeit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79513" y="1412776"/>
            <a:ext cx="1321246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Problemaufriss</a:t>
            </a:r>
            <a:endParaRPr lang="de-DE" sz="6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9513" y="2452588"/>
            <a:ext cx="1321245" cy="695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Forschungsfrage </a:t>
            </a:r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/-</a:t>
            </a:r>
            <a:r>
              <a:rPr lang="de-DE" sz="11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desideratum</a:t>
            </a:r>
            <a:endParaRPr lang="de-DE" sz="8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79513" y="3214588"/>
            <a:ext cx="1321245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Multivariates Vorgehen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/ </a:t>
            </a: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angewandte Methodik</a:t>
            </a:r>
            <a:endParaRPr lang="de-DE" sz="9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1600770" y="1412776"/>
            <a:ext cx="2447925" cy="936625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D9D9D9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de-DE" sz="1000" b="1" dirty="0" smtClean="0"/>
              <a:t>		</a:t>
            </a:r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auto">
          <a:xfrm>
            <a:off x="4048695" y="1414363"/>
            <a:ext cx="2519363" cy="936625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>
            <a:off x="6568058" y="1412776"/>
            <a:ext cx="2376487" cy="936625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D9D9D9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30" name="Freeform 39"/>
          <p:cNvSpPr>
            <a:spLocks noChangeAspect="1"/>
          </p:cNvSpPr>
          <p:nvPr/>
        </p:nvSpPr>
        <p:spPr bwMode="auto">
          <a:xfrm>
            <a:off x="1600770" y="3214588"/>
            <a:ext cx="2303463" cy="1655763"/>
          </a:xfrm>
          <a:custGeom>
            <a:avLst/>
            <a:gdLst>
              <a:gd name="T0" fmla="*/ 2147483647 w 1538"/>
              <a:gd name="T1" fmla="*/ 2147483647 h 557"/>
              <a:gd name="T2" fmla="*/ 2147483647 w 1538"/>
              <a:gd name="T3" fmla="*/ 0 h 557"/>
              <a:gd name="T4" fmla="*/ 2147483647 w 1538"/>
              <a:gd name="T5" fmla="*/ 2147483647 h 557"/>
              <a:gd name="T6" fmla="*/ 0 w 1538"/>
              <a:gd name="T7" fmla="*/ 0 h 557"/>
              <a:gd name="T8" fmla="*/ 0 w 1538"/>
              <a:gd name="T9" fmla="*/ 2147483647 h 557"/>
              <a:gd name="T10" fmla="*/ 2147483647 w 1538"/>
              <a:gd name="T11" fmla="*/ 2147483647 h 5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8" h="557">
                <a:moveTo>
                  <a:pt x="1538" y="557"/>
                </a:moveTo>
                <a:lnTo>
                  <a:pt x="1538" y="0"/>
                </a:lnTo>
                <a:lnTo>
                  <a:pt x="761" y="127"/>
                </a:lnTo>
                <a:lnTo>
                  <a:pt x="0" y="0"/>
                </a:lnTo>
                <a:lnTo>
                  <a:pt x="0" y="557"/>
                </a:lnTo>
                <a:lnTo>
                  <a:pt x="1538" y="557"/>
                </a:lnTo>
              </a:path>
            </a:pathLst>
          </a:custGeom>
          <a:noFill/>
          <a:ln w="6350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582489" y="3252688"/>
            <a:ext cx="2557463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tabLst>
                <a:tab pos="381000" algn="l"/>
              </a:tabLst>
              <a:defRPr/>
            </a:pPr>
            <a:r>
              <a:rPr lang="de-DE" sz="1200" u="sng" dirty="0" smtClean="0">
                <a:solidFill>
                  <a:srgbClr val="000000"/>
                </a:solidFill>
              </a:rPr>
              <a:t>Teil A</a:t>
            </a:r>
            <a:endParaRPr lang="de-DE" sz="1200" u="sng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Literature Review</a:t>
            </a:r>
            <a:endParaRPr lang="de-DE" sz="1200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Theoriegeleiteter Bezugsrahmen</a:t>
            </a:r>
            <a:endParaRPr lang="de-DE" sz="1200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(Spezifitäts-)Hypothesen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2" name="Freeform 39"/>
          <p:cNvSpPr>
            <a:spLocks noChangeAspect="1"/>
          </p:cNvSpPr>
          <p:nvPr/>
        </p:nvSpPr>
        <p:spPr bwMode="auto">
          <a:xfrm>
            <a:off x="4120133" y="3214588"/>
            <a:ext cx="2305050" cy="1655763"/>
          </a:xfrm>
          <a:custGeom>
            <a:avLst/>
            <a:gdLst>
              <a:gd name="T0" fmla="*/ 2147483647 w 1538"/>
              <a:gd name="T1" fmla="*/ 2147483647 h 557"/>
              <a:gd name="T2" fmla="*/ 2147483647 w 1538"/>
              <a:gd name="T3" fmla="*/ 0 h 557"/>
              <a:gd name="T4" fmla="*/ 2147483647 w 1538"/>
              <a:gd name="T5" fmla="*/ 2147483647 h 557"/>
              <a:gd name="T6" fmla="*/ 0 w 1538"/>
              <a:gd name="T7" fmla="*/ 0 h 557"/>
              <a:gd name="T8" fmla="*/ 0 w 1538"/>
              <a:gd name="T9" fmla="*/ 2147483647 h 557"/>
              <a:gd name="T10" fmla="*/ 2147483647 w 1538"/>
              <a:gd name="T11" fmla="*/ 2147483647 h 5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8" h="557">
                <a:moveTo>
                  <a:pt x="1538" y="557"/>
                </a:moveTo>
                <a:lnTo>
                  <a:pt x="1538" y="0"/>
                </a:lnTo>
                <a:lnTo>
                  <a:pt x="761" y="127"/>
                </a:lnTo>
                <a:lnTo>
                  <a:pt x="0" y="0"/>
                </a:lnTo>
                <a:lnTo>
                  <a:pt x="0" y="557"/>
                </a:lnTo>
                <a:lnTo>
                  <a:pt x="1538" y="557"/>
                </a:lnTo>
              </a:path>
            </a:pathLst>
          </a:custGeom>
          <a:noFill/>
          <a:ln w="6350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" name="Freeform 39"/>
          <p:cNvSpPr>
            <a:spLocks noChangeAspect="1"/>
          </p:cNvSpPr>
          <p:nvPr/>
        </p:nvSpPr>
        <p:spPr bwMode="auto">
          <a:xfrm>
            <a:off x="6641083" y="3214588"/>
            <a:ext cx="2303462" cy="1655763"/>
          </a:xfrm>
          <a:custGeom>
            <a:avLst/>
            <a:gdLst>
              <a:gd name="T0" fmla="*/ 2147483647 w 1538"/>
              <a:gd name="T1" fmla="*/ 2147483647 h 557"/>
              <a:gd name="T2" fmla="*/ 2147483647 w 1538"/>
              <a:gd name="T3" fmla="*/ 0 h 557"/>
              <a:gd name="T4" fmla="*/ 2147483647 w 1538"/>
              <a:gd name="T5" fmla="*/ 2147483647 h 557"/>
              <a:gd name="T6" fmla="*/ 0 w 1538"/>
              <a:gd name="T7" fmla="*/ 0 h 557"/>
              <a:gd name="T8" fmla="*/ 0 w 1538"/>
              <a:gd name="T9" fmla="*/ 2147483647 h 557"/>
              <a:gd name="T10" fmla="*/ 2147483647 w 1538"/>
              <a:gd name="T11" fmla="*/ 2147483647 h 5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8" h="557">
                <a:moveTo>
                  <a:pt x="1538" y="557"/>
                </a:moveTo>
                <a:lnTo>
                  <a:pt x="1538" y="0"/>
                </a:lnTo>
                <a:lnTo>
                  <a:pt x="761" y="127"/>
                </a:lnTo>
                <a:lnTo>
                  <a:pt x="0" y="0"/>
                </a:lnTo>
                <a:lnTo>
                  <a:pt x="0" y="557"/>
                </a:lnTo>
                <a:lnTo>
                  <a:pt x="1538" y="557"/>
                </a:lnTo>
              </a:path>
            </a:pathLst>
          </a:custGeom>
          <a:noFill/>
          <a:ln w="6350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6695058" y="3645024"/>
            <a:ext cx="2557462" cy="10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pPr>
              <a:tabLst>
                <a:tab pos="381000" algn="l"/>
              </a:tabLst>
              <a:defRPr/>
            </a:pPr>
            <a:r>
              <a:rPr lang="de-DE" sz="1200" u="sng" dirty="0" smtClean="0">
                <a:solidFill>
                  <a:srgbClr val="000000"/>
                </a:solidFill>
              </a:rPr>
              <a:t>Teil C</a:t>
            </a:r>
            <a:endParaRPr lang="de-DE" sz="1200" u="sng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Prospektiv angelegte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Delphi-Befragung</a:t>
            </a: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Gestaltungs- und Handlungsempfehlungen</a:t>
            </a:r>
          </a:p>
          <a:p>
            <a:pPr>
              <a:tabLst>
                <a:tab pos="381000" algn="l"/>
              </a:tabLst>
              <a:defRPr/>
            </a:pPr>
            <a:endParaRPr lang="de-DE" sz="1200" dirty="0" smtClean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4120133" y="3286026"/>
            <a:ext cx="21986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pPr>
              <a:tabLst>
                <a:tab pos="381000" algn="l"/>
              </a:tabLst>
              <a:defRPr/>
            </a:pPr>
            <a:endParaRPr lang="de-DE" sz="1200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endParaRPr lang="de-DE" sz="1200" dirty="0">
              <a:solidFill>
                <a:srgbClr val="000000"/>
              </a:solidFill>
            </a:endParaRPr>
          </a:p>
          <a:p>
            <a:pPr>
              <a:tabLst>
                <a:tab pos="381000" algn="l"/>
              </a:tabLst>
              <a:defRPr/>
            </a:pPr>
            <a:r>
              <a:rPr lang="de-DE" sz="1200" u="sng" dirty="0" smtClean="0">
                <a:solidFill>
                  <a:srgbClr val="000000"/>
                </a:solidFill>
              </a:rPr>
              <a:t>Teil B</a:t>
            </a:r>
            <a:endParaRPr lang="de-DE" sz="1200" u="sng" dirty="0">
              <a:solidFill>
                <a:srgbClr val="000000"/>
              </a:solidFill>
            </a:endParaRP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Explorative Strukturanalyse</a:t>
            </a: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Umfragestudie</a:t>
            </a:r>
          </a:p>
          <a:p>
            <a:pPr marL="190500" indent="-190500">
              <a:buFontTx/>
              <a:buChar char="•"/>
              <a:tabLst>
                <a:tab pos="381000" algn="l"/>
              </a:tabLst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Spezifitätshypothesen</a:t>
            </a:r>
          </a:p>
        </p:txBody>
      </p:sp>
      <p:sp>
        <p:nvSpPr>
          <p:cNvPr id="36" name="AutoShape 38"/>
          <p:cNvSpPr>
            <a:spLocks noChangeArrowheads="1"/>
          </p:cNvSpPr>
          <p:nvPr/>
        </p:nvSpPr>
        <p:spPr bwMode="auto">
          <a:xfrm>
            <a:off x="1600770" y="2449413"/>
            <a:ext cx="7343775" cy="773113"/>
          </a:xfrm>
          <a:prstGeom prst="downArrowCallout">
            <a:avLst>
              <a:gd name="adj1" fmla="val 1457142"/>
              <a:gd name="adj2" fmla="val 728571"/>
              <a:gd name="adj3" fmla="val 26915"/>
              <a:gd name="adj4" fmla="val 50409"/>
            </a:avLst>
          </a:prstGeom>
          <a:solidFill>
            <a:srgbClr val="D9D9D9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200" b="1" dirty="0" smtClean="0"/>
          </a:p>
          <a:p>
            <a:pPr algn="ctr">
              <a:defRPr/>
            </a:pPr>
            <a:r>
              <a:rPr lang="de-DE" sz="1000" dirty="0" smtClean="0"/>
              <a:t>Zusammengenommen weist der Forschungsstad daraufhin, dass in </a:t>
            </a:r>
            <a:r>
              <a:rPr lang="de-DE" sz="1000" dirty="0"/>
              <a:t>der Praxis </a:t>
            </a:r>
            <a:r>
              <a:rPr lang="de-DE" sz="1000" dirty="0" smtClean="0"/>
              <a:t>bisher </a:t>
            </a:r>
            <a:r>
              <a:rPr lang="de-DE" sz="1000" dirty="0"/>
              <a:t>nicht schließend </a:t>
            </a:r>
            <a:r>
              <a:rPr lang="de-DE" sz="1000" dirty="0" smtClean="0"/>
              <a:t>untersucht ist, </a:t>
            </a:r>
            <a:r>
              <a:rPr lang="de-DE" sz="1000" dirty="0"/>
              <a:t>wie groß die </a:t>
            </a:r>
            <a:r>
              <a:rPr lang="de-DE" sz="1000" dirty="0" smtClean="0"/>
              <a:t>gesellschaftspolitischen </a:t>
            </a:r>
            <a:r>
              <a:rPr lang="de-DE" sz="1000" dirty="0"/>
              <a:t>Gemeinwohleffekte und Beiträge zur Sportförderung durch die Sportstiftungen in Deutschland sind</a:t>
            </a:r>
            <a:r>
              <a:rPr lang="de-DE" sz="1000" dirty="0" smtClean="0"/>
              <a:t>.</a:t>
            </a:r>
          </a:p>
          <a:p>
            <a:pPr algn="ctr">
              <a:defRPr/>
            </a:pPr>
            <a:r>
              <a:rPr lang="de-DE" sz="1200" b="1" dirty="0"/>
              <a:t>Analyse der Topographie und Programmatiken der Sport-Stiftungen in Deutschland</a:t>
            </a:r>
          </a:p>
        </p:txBody>
      </p:sp>
      <p:sp>
        <p:nvSpPr>
          <p:cNvPr id="37" name="Rechteck 36"/>
          <p:cNvSpPr/>
          <p:nvPr/>
        </p:nvSpPr>
        <p:spPr>
          <a:xfrm>
            <a:off x="179513" y="4976712"/>
            <a:ext cx="1321245" cy="12605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Zur Beantwortung der Forschungsfrage</a:t>
            </a:r>
            <a:endParaRPr lang="de-DE" sz="9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 rot="10800000">
            <a:off x="1600767" y="4978819"/>
            <a:ext cx="2303463" cy="1258491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D9D9D9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600770" y="5221649"/>
            <a:ext cx="230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/>
              <a:t>Systematische </a:t>
            </a:r>
            <a:r>
              <a:rPr lang="de-DE" sz="1000" b="1" dirty="0"/>
              <a:t>Analyse </a:t>
            </a:r>
            <a:r>
              <a:rPr lang="de-DE" sz="1000" b="1" dirty="0" smtClean="0"/>
              <a:t>Forschungsstand.</a:t>
            </a:r>
          </a:p>
          <a:p>
            <a:pPr algn="ctr"/>
            <a:r>
              <a:rPr lang="de-DE" sz="1000" b="1" dirty="0"/>
              <a:t>T</a:t>
            </a:r>
            <a:r>
              <a:rPr lang="de-DE" sz="1000" b="1" dirty="0" smtClean="0"/>
              <a:t>heoriegeleitete </a:t>
            </a:r>
            <a:r>
              <a:rPr lang="de-DE" sz="1000" b="1" dirty="0"/>
              <a:t>Erarbeitung differenter Determinanten</a:t>
            </a:r>
            <a:r>
              <a:rPr lang="de-DE" sz="1000" dirty="0"/>
              <a:t>, die </a:t>
            </a:r>
            <a:r>
              <a:rPr lang="de-DE" sz="1000" dirty="0" smtClean="0"/>
              <a:t>die </a:t>
            </a:r>
            <a:r>
              <a:rPr lang="de-DE" sz="1000" b="1" dirty="0" smtClean="0"/>
              <a:t>Thematik </a:t>
            </a:r>
            <a:r>
              <a:rPr lang="de-DE" sz="1000" dirty="0"/>
              <a:t>sowie</a:t>
            </a:r>
            <a:r>
              <a:rPr lang="de-DE" sz="1000" b="1" dirty="0"/>
              <a:t> </a:t>
            </a:r>
            <a:r>
              <a:rPr lang="de-DE" sz="1000" b="1" dirty="0" smtClean="0"/>
              <a:t>Genese </a:t>
            </a:r>
            <a:r>
              <a:rPr lang="de-DE" sz="1000" dirty="0"/>
              <a:t>der Sport-Stiftungen in Deutschland </a:t>
            </a:r>
            <a:r>
              <a:rPr lang="de-DE" sz="1000" dirty="0" smtClean="0"/>
              <a:t>beschreiben.</a:t>
            </a:r>
            <a:endParaRPr lang="de-DE" sz="1000" dirty="0"/>
          </a:p>
        </p:txBody>
      </p:sp>
      <p:sp>
        <p:nvSpPr>
          <p:cNvPr id="40" name="AutoShape 38"/>
          <p:cNvSpPr>
            <a:spLocks noChangeArrowheads="1"/>
          </p:cNvSpPr>
          <p:nvPr/>
        </p:nvSpPr>
        <p:spPr bwMode="auto">
          <a:xfrm rot="10800000">
            <a:off x="4140743" y="4978819"/>
            <a:ext cx="2303463" cy="1258491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D9D9D9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4140744" y="5221649"/>
            <a:ext cx="230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Aus</a:t>
            </a:r>
            <a:r>
              <a:rPr lang="de-DE" sz="1000" b="1" dirty="0" smtClean="0"/>
              <a:t> identifizierten Effekten </a:t>
            </a:r>
            <a:r>
              <a:rPr lang="de-DE" sz="1000" dirty="0" smtClean="0"/>
              <a:t>des</a:t>
            </a:r>
            <a:r>
              <a:rPr lang="de-DE" sz="1000" b="1" dirty="0" smtClean="0"/>
              <a:t> </a:t>
            </a:r>
            <a:r>
              <a:rPr lang="de-DE" sz="1000" b="1" dirty="0"/>
              <a:t>empirischen Datenmaterials </a:t>
            </a:r>
            <a:r>
              <a:rPr lang="de-DE" sz="1000" dirty="0"/>
              <a:t>(Zahlen, Fakten, </a:t>
            </a:r>
            <a:r>
              <a:rPr lang="de-DE" sz="1000" dirty="0" smtClean="0"/>
              <a:t>Daten) werden neben </a:t>
            </a:r>
            <a:r>
              <a:rPr lang="de-DE" sz="1000" dirty="0"/>
              <a:t>Aussagen rein</a:t>
            </a:r>
            <a:r>
              <a:rPr lang="de-DE" sz="1000" b="1" dirty="0"/>
              <a:t> korrelationsstatistischer </a:t>
            </a:r>
            <a:r>
              <a:rPr lang="de-DE" sz="1000" dirty="0"/>
              <a:t>Art, auch </a:t>
            </a:r>
            <a:r>
              <a:rPr lang="de-DE" sz="1000" b="1" dirty="0"/>
              <a:t>Kausalitätsschlüsse </a:t>
            </a:r>
            <a:r>
              <a:rPr lang="de-DE" sz="1000" dirty="0"/>
              <a:t>über die </a:t>
            </a:r>
            <a:r>
              <a:rPr lang="de-DE" sz="1000" dirty="0" smtClean="0"/>
              <a:t>Sport-Stiftungen </a:t>
            </a:r>
            <a:r>
              <a:rPr lang="de-DE" sz="1000" dirty="0"/>
              <a:t>in Deutschland </a:t>
            </a:r>
            <a:r>
              <a:rPr lang="de-DE" sz="1000" dirty="0" smtClean="0"/>
              <a:t>gezogen.</a:t>
            </a:r>
            <a:endParaRPr lang="de-DE" sz="1000" dirty="0"/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6661023" y="4978819"/>
            <a:ext cx="2303463" cy="1258491"/>
          </a:xfrm>
          <a:prstGeom prst="downArrowCallout">
            <a:avLst>
              <a:gd name="adj1" fmla="val 469110"/>
              <a:gd name="adj2" fmla="val 234555"/>
              <a:gd name="adj3" fmla="val 33333"/>
              <a:gd name="adj4" fmla="val 66667"/>
            </a:avLst>
          </a:prstGeom>
          <a:solidFill>
            <a:srgbClr val="D9D9D9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defRPr/>
            </a:pPr>
            <a:endParaRPr lang="de-DE" sz="1000" b="1" dirty="0" smtClean="0"/>
          </a:p>
        </p:txBody>
      </p:sp>
      <p:sp>
        <p:nvSpPr>
          <p:cNvPr id="43" name="Textfeld 42"/>
          <p:cNvSpPr txBox="1"/>
          <p:nvPr/>
        </p:nvSpPr>
        <p:spPr>
          <a:xfrm>
            <a:off x="6661024" y="5221649"/>
            <a:ext cx="2303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Erreichung eines </a:t>
            </a:r>
            <a:r>
              <a:rPr lang="de-DE" sz="1000" b="1" dirty="0" smtClean="0"/>
              <a:t>konvergenten, </a:t>
            </a:r>
            <a:r>
              <a:rPr lang="de-DE" sz="1000" dirty="0"/>
              <a:t>größtenteils</a:t>
            </a:r>
            <a:r>
              <a:rPr lang="de-DE" sz="1000" b="1" dirty="0"/>
              <a:t> </a:t>
            </a:r>
            <a:r>
              <a:rPr lang="de-DE" sz="1000" b="1" dirty="0" smtClean="0"/>
              <a:t>einheitlichen Meinungsbildes </a:t>
            </a:r>
            <a:r>
              <a:rPr lang="de-DE" sz="1000" dirty="0"/>
              <a:t>über die Zukunft der </a:t>
            </a:r>
            <a:r>
              <a:rPr lang="de-DE" sz="1000" dirty="0" smtClean="0"/>
              <a:t>Topographie und Programmatiken der Sport-Stiftungen </a:t>
            </a:r>
            <a:r>
              <a:rPr lang="de-DE" sz="1000" dirty="0"/>
              <a:t>in </a:t>
            </a:r>
            <a:r>
              <a:rPr lang="de-DE" sz="1000" dirty="0" smtClean="0"/>
              <a:t>Deutschland.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1907704" y="1412776"/>
            <a:ext cx="6912768" cy="61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1200" dirty="0" smtClean="0"/>
          </a:p>
          <a:p>
            <a:pPr algn="ctr"/>
            <a:r>
              <a:rPr lang="de-DE" sz="1200" b="1" dirty="0"/>
              <a:t>– </a:t>
            </a:r>
            <a:r>
              <a:rPr lang="de-DE" sz="1200" b="1" dirty="0" smtClean="0"/>
              <a:t> Herleitung der Forschungsfrage – </a:t>
            </a:r>
          </a:p>
          <a:p>
            <a:pPr algn="ctr"/>
            <a:r>
              <a:rPr lang="de-DE" sz="1200" dirty="0" smtClean="0"/>
              <a:t>(siehe vorherige Folie 4)</a:t>
            </a:r>
            <a:endParaRPr lang="de-DE" sz="1200" b="1" dirty="0" smtClean="0"/>
          </a:p>
        </p:txBody>
      </p:sp>
      <p:cxnSp>
        <p:nvCxnSpPr>
          <p:cNvPr id="7" name="Gerade Verbindung 6"/>
          <p:cNvCxnSpPr/>
          <p:nvPr/>
        </p:nvCxnSpPr>
        <p:spPr>
          <a:xfrm>
            <a:off x="1600770" y="1412776"/>
            <a:ext cx="7343775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Methodisches Vorgehen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1415" y="6606000"/>
            <a:ext cx="9155077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04650" y="6624000"/>
            <a:ext cx="18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/>
              </a:defRPr>
            </a:lvl1pPr>
          </a:lstStyle>
          <a:p>
            <a:r>
              <a:rPr lang="de-DE" kern="1000" dirty="0" smtClean="0"/>
              <a:t>Seite </a:t>
            </a:r>
            <a:fld id="{B0EC0A60-F7A1-4071-A771-7EB6B88B79FF}" type="slidenum">
              <a:rPr lang="en-US" kern="1000" smtClean="0"/>
              <a:pPr/>
              <a:t>6</a:t>
            </a:fld>
            <a:endParaRPr lang="en-US" kern="1000" dirty="0"/>
          </a:p>
        </p:txBody>
      </p:sp>
      <p:pic>
        <p:nvPicPr>
          <p:cNvPr id="13" name="Grafik 12" descr="Lupe">
            <a:extLst>
              <a:ext uri="{FF2B5EF4-FFF2-40B4-BE49-F238E27FC236}">
                <a16:creationId xmlns="" xmlns:a16="http://schemas.microsoft.com/office/drawing/2014/main" id="{04944F4E-EB70-47F8-864A-C0DA4375C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3939" y="2060848"/>
            <a:ext cx="1291196" cy="1291196"/>
          </a:xfrm>
          <a:prstGeom prst="rect">
            <a:avLst/>
          </a:prstGeom>
        </p:spPr>
      </p:pic>
      <p:pic>
        <p:nvPicPr>
          <p:cNvPr id="14" name="Grafik 13" descr="Spielbuch">
            <a:extLst>
              <a:ext uri="{FF2B5EF4-FFF2-40B4-BE49-F238E27FC236}">
                <a16:creationId xmlns="" xmlns:a16="http://schemas.microsoft.com/office/drawing/2014/main" id="{8B820BD7-BFA1-4D24-8A12-AA7D73EAF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330" y="2474976"/>
            <a:ext cx="1828282" cy="18282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-171450" y="1667022"/>
            <a:ext cx="412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800" spc="-1500" dirty="0" smtClean="0">
                <a:solidFill>
                  <a:schemeClr val="bg1"/>
                </a:solidFill>
              </a:rPr>
              <a:t>02</a:t>
            </a:r>
            <a:endParaRPr lang="de-DE" sz="28800" spc="-15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67335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73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Teil A Forschungsstand &amp; Determinanten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Aus der Analyse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von Forschungsstand &amp; Determinanten ergeben sich (Spezifitäts-)Hypothesen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1988840"/>
            <a:ext cx="1440160" cy="360040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Methodik</a:t>
            </a:r>
            <a:endParaRPr lang="de-DE" sz="1200" b="1" dirty="0"/>
          </a:p>
        </p:txBody>
      </p:sp>
      <p:sp>
        <p:nvSpPr>
          <p:cNvPr id="26" name="Rechteck 25"/>
          <p:cNvSpPr/>
          <p:nvPr/>
        </p:nvSpPr>
        <p:spPr>
          <a:xfrm>
            <a:off x="2771800" y="1988840"/>
            <a:ext cx="1440160" cy="360040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Vorgehensweise</a:t>
            </a:r>
            <a:endParaRPr lang="de-DE" sz="1200" b="1" dirty="0"/>
          </a:p>
        </p:txBody>
      </p:sp>
      <p:sp>
        <p:nvSpPr>
          <p:cNvPr id="27" name="Rechteck 26"/>
          <p:cNvSpPr/>
          <p:nvPr/>
        </p:nvSpPr>
        <p:spPr>
          <a:xfrm>
            <a:off x="4896260" y="1988840"/>
            <a:ext cx="1686270" cy="360040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Kernergebnis</a:t>
            </a:r>
            <a:endParaRPr lang="de-DE" sz="1200" b="1" dirty="0"/>
          </a:p>
        </p:txBody>
      </p:sp>
      <p:sp>
        <p:nvSpPr>
          <p:cNvPr id="3075" name="Flussdiagramm: Manuelle Verarbeitung 3074"/>
          <p:cNvSpPr/>
          <p:nvPr/>
        </p:nvSpPr>
        <p:spPr>
          <a:xfrm rot="16200000">
            <a:off x="431540" y="2960947"/>
            <a:ext cx="1224136" cy="864096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ussdiagramm: Manuelle Verarbeitung 35"/>
          <p:cNvSpPr/>
          <p:nvPr/>
        </p:nvSpPr>
        <p:spPr>
          <a:xfrm rot="16200000">
            <a:off x="431540" y="5121188"/>
            <a:ext cx="1224136" cy="864096"/>
          </a:xfrm>
          <a:prstGeom prst="flowChartManualOpe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6" name="Textfeld 3075"/>
          <p:cNvSpPr txBox="1"/>
          <p:nvPr/>
        </p:nvSpPr>
        <p:spPr>
          <a:xfrm>
            <a:off x="611560" y="31769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Literature</a:t>
            </a:r>
            <a:br>
              <a:rPr lang="de-DE" sz="1200" b="1" dirty="0" smtClean="0"/>
            </a:br>
            <a:r>
              <a:rPr lang="de-DE" sz="1200" b="1" dirty="0" smtClean="0"/>
              <a:t>Review</a:t>
            </a:r>
            <a:endParaRPr lang="de-DE" sz="12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611559" y="52292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Multith.</a:t>
            </a:r>
            <a:br>
              <a:rPr lang="de-DE" sz="1200" b="1" dirty="0" smtClean="0"/>
            </a:br>
            <a:r>
              <a:rPr lang="de-DE" sz="1200" b="1" dirty="0" smtClean="0"/>
              <a:t>Bezugs-rahmen</a:t>
            </a:r>
            <a:endParaRPr lang="de-DE" sz="1200" b="1" dirty="0"/>
          </a:p>
        </p:txBody>
      </p:sp>
      <p:sp>
        <p:nvSpPr>
          <p:cNvPr id="3077" name="Textfeld 3076"/>
          <p:cNvSpPr txBox="1"/>
          <p:nvPr/>
        </p:nvSpPr>
        <p:spPr>
          <a:xfrm>
            <a:off x="2771800" y="2692077"/>
            <a:ext cx="1440160" cy="13849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Evidenzbasierte</a:t>
            </a:r>
            <a:r>
              <a:rPr lang="de-DE" sz="1200" dirty="0" smtClean="0"/>
              <a:t> Ergebnisbewertung anhand einer </a:t>
            </a:r>
            <a:r>
              <a:rPr lang="de-DE" sz="1200" b="1" dirty="0" smtClean="0"/>
              <a:t>operationalen</a:t>
            </a:r>
            <a:r>
              <a:rPr lang="de-DE" sz="1200" dirty="0" smtClean="0"/>
              <a:t> </a:t>
            </a:r>
            <a:r>
              <a:rPr lang="de-DE" sz="1200" b="1" dirty="0" smtClean="0"/>
              <a:t>Definition</a:t>
            </a:r>
            <a:r>
              <a:rPr lang="de-DE" sz="1200" dirty="0" smtClean="0"/>
              <a:t> der Forschungsfrage durch </a:t>
            </a:r>
            <a:r>
              <a:rPr lang="de-DE" sz="1200" b="1" dirty="0" smtClean="0"/>
              <a:t>Key Words.</a:t>
            </a:r>
            <a:endParaRPr lang="de-DE" sz="12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4900488" y="2697835"/>
            <a:ext cx="1682042" cy="10156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498 Treffer </a:t>
            </a:r>
            <a:r>
              <a:rPr lang="de-DE" sz="1200" dirty="0" smtClean="0"/>
              <a:t>(BISp SURF), nach einer </a:t>
            </a:r>
            <a:r>
              <a:rPr lang="de-DE" sz="1200" b="1" dirty="0" smtClean="0"/>
              <a:t>kritischen Evaluation </a:t>
            </a:r>
            <a:r>
              <a:rPr lang="de-DE" sz="1200" dirty="0" smtClean="0"/>
              <a:t>aller Quellen </a:t>
            </a:r>
            <a:r>
              <a:rPr lang="de-DE" sz="1200" b="1" dirty="0" smtClean="0"/>
              <a:t>Identifizierung </a:t>
            </a:r>
            <a:r>
              <a:rPr lang="de-DE" sz="1200" dirty="0" smtClean="0"/>
              <a:t>von</a:t>
            </a:r>
            <a:r>
              <a:rPr lang="de-DE" sz="1200" b="1" dirty="0" smtClean="0"/>
              <a:t> 17 Quellen.</a:t>
            </a:r>
            <a:endParaRPr lang="de-DE" sz="12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771800" y="4852317"/>
            <a:ext cx="1440160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Heuristisch-taxonomisch: Wissensbestände / Theorien, </a:t>
            </a:r>
            <a:r>
              <a:rPr lang="de-DE" sz="1200" dirty="0" smtClean="0"/>
              <a:t>die</a:t>
            </a:r>
            <a:r>
              <a:rPr lang="de-DE" sz="1200" b="1" dirty="0" smtClean="0"/>
              <a:t> Kausalitätsschlüsse  </a:t>
            </a:r>
            <a:r>
              <a:rPr lang="de-DE" sz="1200" dirty="0" smtClean="0"/>
              <a:t>zischen</a:t>
            </a:r>
            <a:r>
              <a:rPr lang="de-DE" sz="1200" b="1" dirty="0" smtClean="0"/>
              <a:t> Sport </a:t>
            </a:r>
            <a:r>
              <a:rPr lang="de-DE" sz="1200" dirty="0" smtClean="0"/>
              <a:t>und</a:t>
            </a:r>
            <a:r>
              <a:rPr lang="de-DE" sz="1200" b="1" dirty="0" smtClean="0"/>
              <a:t> Engagement </a:t>
            </a:r>
            <a:r>
              <a:rPr lang="de-DE" sz="1200" dirty="0" smtClean="0"/>
              <a:t>erlauben.</a:t>
            </a:r>
            <a:endParaRPr lang="de-DE" sz="1200" dirty="0"/>
          </a:p>
        </p:txBody>
      </p:sp>
      <p:sp>
        <p:nvSpPr>
          <p:cNvPr id="42" name="Textfeld 41"/>
          <p:cNvSpPr txBox="1"/>
          <p:nvPr/>
        </p:nvSpPr>
        <p:spPr>
          <a:xfrm>
            <a:off x="4896260" y="5157192"/>
            <a:ext cx="1686270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Sechs Basis- sowie fünf Spezifitäts-Hypothesen</a:t>
            </a:r>
            <a:r>
              <a:rPr lang="de-DE" sz="1200" dirty="0" smtClean="0"/>
              <a:t>:</a:t>
            </a:r>
            <a:endParaRPr lang="de-DE" sz="1200" dirty="0"/>
          </a:p>
          <a:p>
            <a:pPr algn="ctr"/>
            <a:r>
              <a:rPr lang="de-DE" sz="1200" b="1" dirty="0" smtClean="0"/>
              <a:t>Interpretationen </a:t>
            </a:r>
            <a:r>
              <a:rPr lang="de-DE" sz="1200" dirty="0" smtClean="0"/>
              <a:t>auf</a:t>
            </a:r>
            <a:r>
              <a:rPr lang="de-DE" sz="1200" b="1" dirty="0" smtClean="0"/>
              <a:t> zukünftige Förderschwerpunkte </a:t>
            </a:r>
            <a:r>
              <a:rPr lang="de-DE" sz="1200" dirty="0" smtClean="0"/>
              <a:t>d. Sport-Stiftungen.</a:t>
            </a:r>
            <a:endParaRPr lang="de-DE" sz="1200" dirty="0"/>
          </a:p>
        </p:txBody>
      </p:sp>
      <p:cxnSp>
        <p:nvCxnSpPr>
          <p:cNvPr id="3079" name="Gerade Verbindung 3078"/>
          <p:cNvCxnSpPr/>
          <p:nvPr/>
        </p:nvCxnSpPr>
        <p:spPr>
          <a:xfrm>
            <a:off x="5021429" y="3899957"/>
            <a:ext cx="14401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5008500" y="5013176"/>
            <a:ext cx="14401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Pfeil nach unten 3079"/>
          <p:cNvSpPr/>
          <p:nvPr/>
        </p:nvSpPr>
        <p:spPr>
          <a:xfrm>
            <a:off x="5633497" y="3933096"/>
            <a:ext cx="216024" cy="360000"/>
          </a:xfrm>
          <a:prstGeom prst="downArrow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unten 46"/>
          <p:cNvSpPr/>
          <p:nvPr/>
        </p:nvSpPr>
        <p:spPr>
          <a:xfrm rot="10800000">
            <a:off x="5616116" y="4600027"/>
            <a:ext cx="216024" cy="360000"/>
          </a:xfrm>
          <a:prstGeom prst="downArrow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1" name="Textfeld 3080"/>
          <p:cNvSpPr txBox="1"/>
          <p:nvPr/>
        </p:nvSpPr>
        <p:spPr>
          <a:xfrm>
            <a:off x="3491880" y="4302332"/>
            <a:ext cx="300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Aggregation </a:t>
            </a:r>
            <a:r>
              <a:rPr lang="de-DE" sz="1200" dirty="0" smtClean="0"/>
              <a:t>zu</a:t>
            </a:r>
            <a:r>
              <a:rPr lang="de-DE" sz="1200" b="1" dirty="0" smtClean="0"/>
              <a:t> acht Spezifitäts-Hypothesen</a:t>
            </a:r>
            <a:endParaRPr lang="de-DE" sz="1200" b="1" dirty="0"/>
          </a:p>
        </p:txBody>
      </p:sp>
      <p:sp>
        <p:nvSpPr>
          <p:cNvPr id="49" name="Pfeil nach unten 48"/>
          <p:cNvSpPr/>
          <p:nvPr/>
        </p:nvSpPr>
        <p:spPr>
          <a:xfrm rot="16200000">
            <a:off x="6474518" y="4291319"/>
            <a:ext cx="216024" cy="360000"/>
          </a:xfrm>
          <a:prstGeom prst="downArrow">
            <a:avLst/>
          </a:prstGeom>
          <a:solidFill>
            <a:srgbClr val="002060">
              <a:alpha val="67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6948264" y="3393574"/>
            <a:ext cx="1944216" cy="2123658"/>
          </a:xfrm>
          <a:prstGeom prst="rect">
            <a:avLst/>
          </a:prstGeom>
          <a:solidFill>
            <a:srgbClr val="002060">
              <a:alpha val="67000"/>
            </a:srgb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Ausgehend von den </a:t>
            </a:r>
            <a:r>
              <a:rPr lang="de-DE" sz="1200" b="1" dirty="0">
                <a:solidFill>
                  <a:schemeClr val="bg1"/>
                </a:solidFill>
              </a:rPr>
              <a:t>abgeleiteten Hypothesen </a:t>
            </a:r>
            <a:r>
              <a:rPr lang="de-DE" sz="1200" dirty="0">
                <a:solidFill>
                  <a:schemeClr val="bg1"/>
                </a:solidFill>
              </a:rPr>
              <a:t>besteht das </a:t>
            </a:r>
            <a:r>
              <a:rPr lang="de-DE" sz="1200" b="1" dirty="0">
                <a:solidFill>
                  <a:schemeClr val="bg1"/>
                </a:solidFill>
              </a:rPr>
              <a:t>explizite Hauptziel </a:t>
            </a:r>
            <a:r>
              <a:rPr lang="de-DE" sz="1200" dirty="0">
                <a:solidFill>
                  <a:schemeClr val="bg1"/>
                </a:solidFill>
              </a:rPr>
              <a:t>der vorliegenden Forschungsarbeit darin, mithilfe einer </a:t>
            </a:r>
            <a:r>
              <a:rPr lang="de-DE" sz="1200" b="1" dirty="0">
                <a:solidFill>
                  <a:schemeClr val="bg1"/>
                </a:solidFill>
              </a:rPr>
              <a:t>explorativen Strukturanalyse unsichtbare Strukturen </a:t>
            </a:r>
            <a:r>
              <a:rPr lang="de-DE" sz="1200" dirty="0">
                <a:solidFill>
                  <a:schemeClr val="bg1"/>
                </a:solidFill>
              </a:rPr>
              <a:t>der Sport-Stiftungen in Deutschland</a:t>
            </a:r>
            <a:r>
              <a:rPr lang="de-DE" sz="1200" b="1" dirty="0">
                <a:solidFill>
                  <a:schemeClr val="bg1"/>
                </a:solidFill>
              </a:rPr>
              <a:t> sichtbar </a:t>
            </a:r>
            <a:r>
              <a:rPr lang="de-DE" sz="1200" dirty="0">
                <a:solidFill>
                  <a:schemeClr val="bg1"/>
                </a:solidFill>
              </a:rPr>
              <a:t>zu </a:t>
            </a:r>
            <a:r>
              <a:rPr lang="de-DE" sz="1200" dirty="0" smtClean="0">
                <a:solidFill>
                  <a:schemeClr val="bg1"/>
                </a:solidFill>
              </a:rPr>
              <a:t>machen.</a:t>
            </a: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3083" name="Gerade Verbindung mit Pfeil 3082"/>
          <p:cNvCxnSpPr/>
          <p:nvPr/>
        </p:nvCxnSpPr>
        <p:spPr>
          <a:xfrm>
            <a:off x="1691680" y="3384574"/>
            <a:ext cx="936104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1691680" y="5555702"/>
            <a:ext cx="936104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4345780" y="3392995"/>
            <a:ext cx="38087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4345779" y="5622183"/>
            <a:ext cx="380879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ysClr val="windowText" lastClr="000000"/>
                </a:solidFill>
                <a:latin typeface="Calibri"/>
              </a:rPr>
              <a:t>Teil B 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Strukturanalyse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Erstellung einer umfassenden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Strukturanalyse unter Berücksichtigung aller Strukturmerkmale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extplatzhalter 22"/>
          <p:cNvSpPr txBox="1">
            <a:spLocks/>
          </p:cNvSpPr>
          <p:nvPr/>
        </p:nvSpPr>
        <p:spPr>
          <a:xfrm>
            <a:off x="604838" y="1838326"/>
            <a:ext cx="8069262" cy="49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8" algn="l"/>
            <a:r>
              <a:rPr lang="de-DE" sz="2000" dirty="0" smtClean="0"/>
              <a:t>Wie erfolgte die adaptive Vorgehensweise der Strukturanalyse?</a:t>
            </a:r>
            <a:endParaRPr lang="de-DE" sz="2000" dirty="0"/>
          </a:p>
        </p:txBody>
      </p:sp>
      <p:sp>
        <p:nvSpPr>
          <p:cNvPr id="7" name="Oval 5"/>
          <p:cNvSpPr/>
          <p:nvPr/>
        </p:nvSpPr>
        <p:spPr>
          <a:xfrm>
            <a:off x="4247019" y="4644483"/>
            <a:ext cx="3816350" cy="1079500"/>
          </a:xfrm>
          <a:prstGeom prst="ellips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8" name="Group 496"/>
          <p:cNvGrpSpPr>
            <a:grpSpLocks/>
          </p:cNvGrpSpPr>
          <p:nvPr/>
        </p:nvGrpSpPr>
        <p:grpSpPr bwMode="auto">
          <a:xfrm>
            <a:off x="755085" y="2699795"/>
            <a:ext cx="7418953" cy="2952750"/>
            <a:chOff x="-787" y="1091"/>
            <a:chExt cx="5934" cy="2965"/>
          </a:xfrm>
        </p:grpSpPr>
        <p:sp>
          <p:nvSpPr>
            <p:cNvPr id="9" name="Oval 7"/>
            <p:cNvSpPr>
              <a:spLocks noChangeAspect="1" noChangeArrowheads="1"/>
            </p:cNvSpPr>
            <p:nvPr/>
          </p:nvSpPr>
          <p:spPr bwMode="auto">
            <a:xfrm>
              <a:off x="1921" y="1091"/>
              <a:ext cx="3168" cy="5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F7F7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hlink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400" b="1" dirty="0"/>
                <a:t>Gesamtheit aller </a:t>
              </a:r>
              <a:r>
                <a:rPr lang="de-DE" sz="1400" b="1" dirty="0" smtClean="0"/>
                <a:t>Stiftungsporträts</a:t>
              </a:r>
              <a:br>
                <a:rPr lang="de-DE" sz="1400" b="1" dirty="0" smtClean="0"/>
              </a:br>
              <a:r>
                <a:rPr lang="de-DE" sz="1400" dirty="0" smtClean="0"/>
                <a:t>(</a:t>
              </a:r>
              <a:r>
                <a:rPr lang="de-DE" sz="1400" i="1" dirty="0" smtClean="0"/>
                <a:t>n</a:t>
              </a:r>
              <a:r>
                <a:rPr lang="de-DE" sz="1400" dirty="0" smtClean="0"/>
                <a:t>= </a:t>
              </a:r>
              <a:r>
                <a:rPr lang="de-DE" sz="1400" u="sng" dirty="0" smtClean="0"/>
                <a:t>22.751</a:t>
              </a:r>
              <a:r>
                <a:rPr lang="de-DE" sz="1400" dirty="0" smtClean="0"/>
                <a:t>) </a:t>
              </a:r>
              <a:endParaRPr lang="de-DE" sz="1400" dirty="0"/>
            </a:p>
          </p:txBody>
        </p:sp>
        <p:sp>
          <p:nvSpPr>
            <p:cNvPr id="10" name="AutoShape 498"/>
            <p:cNvSpPr>
              <a:spLocks noChangeAspect="1" noChangeArrowheads="1"/>
            </p:cNvSpPr>
            <p:nvPr/>
          </p:nvSpPr>
          <p:spPr bwMode="auto">
            <a:xfrm flipV="1">
              <a:off x="2860" y="1804"/>
              <a:ext cx="1318" cy="142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1" name="AutoShape 499"/>
            <p:cNvSpPr>
              <a:spLocks noChangeAspect="1" noChangeArrowheads="1"/>
            </p:cNvSpPr>
            <p:nvPr/>
          </p:nvSpPr>
          <p:spPr bwMode="auto">
            <a:xfrm>
              <a:off x="-787" y="3406"/>
              <a:ext cx="2740" cy="434"/>
            </a:xfrm>
            <a:prstGeom prst="homePlate">
              <a:avLst>
                <a:gd name="adj" fmla="val 23317"/>
              </a:avLst>
            </a:prstGeom>
            <a:solidFill>
              <a:srgbClr val="002060">
                <a:alpha val="67000"/>
              </a:srgbClr>
            </a:solidFill>
            <a:ln w="1905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hlink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de-DE" sz="1200" b="1" dirty="0" smtClean="0">
                  <a:solidFill>
                    <a:schemeClr val="bg1"/>
                  </a:solidFill>
                  <a:ea typeface="Lucida Grande"/>
                  <a:cs typeface="Arial"/>
                </a:rPr>
                <a:t>Analysegegenstand</a:t>
              </a:r>
              <a:endParaRPr lang="de-DE" sz="1200" b="1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2" name="Freeform 500"/>
            <p:cNvSpPr>
              <a:spLocks noChangeAspect="1"/>
            </p:cNvSpPr>
            <p:nvPr/>
          </p:nvSpPr>
          <p:spPr bwMode="auto">
            <a:xfrm>
              <a:off x="1890" y="1885"/>
              <a:ext cx="3257" cy="2171"/>
            </a:xfrm>
            <a:custGeom>
              <a:avLst/>
              <a:gdLst>
                <a:gd name="T0" fmla="*/ 0 w 2833"/>
                <a:gd name="T1" fmla="*/ 0 h 1980"/>
                <a:gd name="T2" fmla="*/ 407 w 2833"/>
                <a:gd name="T3" fmla="*/ 1094 h 1980"/>
                <a:gd name="T4" fmla="*/ 407 w 2833"/>
                <a:gd name="T5" fmla="*/ 1980 h 1980"/>
                <a:gd name="T6" fmla="*/ 2420 w 2833"/>
                <a:gd name="T7" fmla="*/ 1978 h 1980"/>
                <a:gd name="T8" fmla="*/ 2420 w 2833"/>
                <a:gd name="T9" fmla="*/ 1101 h 1980"/>
                <a:gd name="T10" fmla="*/ 2833 w 2833"/>
                <a:gd name="T11" fmla="*/ 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3" h="1980">
                  <a:moveTo>
                    <a:pt x="0" y="0"/>
                  </a:moveTo>
                  <a:lnTo>
                    <a:pt x="407" y="1094"/>
                  </a:lnTo>
                  <a:lnTo>
                    <a:pt x="407" y="1980"/>
                  </a:lnTo>
                  <a:lnTo>
                    <a:pt x="2420" y="1978"/>
                  </a:lnTo>
                  <a:lnTo>
                    <a:pt x="2420" y="1101"/>
                  </a:lnTo>
                  <a:lnTo>
                    <a:pt x="2833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3" name="AutoShape 501"/>
            <p:cNvSpPr>
              <a:spLocks noChangeAspect="1" noChangeArrowheads="1"/>
            </p:cNvSpPr>
            <p:nvPr/>
          </p:nvSpPr>
          <p:spPr bwMode="auto">
            <a:xfrm>
              <a:off x="1522" y="2089"/>
              <a:ext cx="416" cy="238"/>
            </a:xfrm>
            <a:prstGeom prst="rightArrow">
              <a:avLst>
                <a:gd name="adj1" fmla="val 50000"/>
                <a:gd name="adj2" fmla="val 43697"/>
              </a:avLst>
            </a:prstGeom>
            <a:solidFill>
              <a:srgbClr val="002060">
                <a:alpha val="67000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4" name="Line 502"/>
            <p:cNvSpPr>
              <a:spLocks noChangeAspect="1" noChangeShapeType="1"/>
            </p:cNvSpPr>
            <p:nvPr/>
          </p:nvSpPr>
          <p:spPr bwMode="auto">
            <a:xfrm>
              <a:off x="2006" y="2212"/>
              <a:ext cx="3018" cy="0"/>
            </a:xfrm>
            <a:prstGeom prst="line">
              <a:avLst/>
            </a:prstGeom>
            <a:noFill/>
            <a:ln w="3810">
              <a:solidFill>
                <a:srgbClr val="7F7F7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5" name="AutoShape 503"/>
            <p:cNvSpPr>
              <a:spLocks noChangeAspect="1" noChangeArrowheads="1"/>
            </p:cNvSpPr>
            <p:nvPr/>
          </p:nvSpPr>
          <p:spPr bwMode="auto">
            <a:xfrm>
              <a:off x="1692" y="2511"/>
              <a:ext cx="424" cy="239"/>
            </a:xfrm>
            <a:prstGeom prst="rightArrow">
              <a:avLst>
                <a:gd name="adj1" fmla="val 50000"/>
                <a:gd name="adj2" fmla="val 44538"/>
              </a:avLst>
            </a:prstGeom>
            <a:solidFill>
              <a:srgbClr val="002060">
                <a:alpha val="67000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6" name="Line 504"/>
            <p:cNvSpPr>
              <a:spLocks noChangeAspect="1" noChangeShapeType="1"/>
            </p:cNvSpPr>
            <p:nvPr/>
          </p:nvSpPr>
          <p:spPr bwMode="auto">
            <a:xfrm>
              <a:off x="2191" y="2644"/>
              <a:ext cx="2656" cy="0"/>
            </a:xfrm>
            <a:prstGeom prst="line">
              <a:avLst/>
            </a:prstGeom>
            <a:noFill/>
            <a:ln w="3810">
              <a:solidFill>
                <a:srgbClr val="7F7F7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7" name="AutoShape 505"/>
            <p:cNvSpPr>
              <a:spLocks noChangeAspect="1" noChangeArrowheads="1"/>
            </p:cNvSpPr>
            <p:nvPr/>
          </p:nvSpPr>
          <p:spPr bwMode="auto">
            <a:xfrm>
              <a:off x="1862" y="2958"/>
              <a:ext cx="424" cy="244"/>
            </a:xfrm>
            <a:prstGeom prst="rightArrow">
              <a:avLst>
                <a:gd name="adj1" fmla="val 50000"/>
                <a:gd name="adj2" fmla="val 43163"/>
              </a:avLst>
            </a:prstGeom>
            <a:solidFill>
              <a:srgbClr val="002060">
                <a:alpha val="67000"/>
              </a:srgb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8" name="Line 506"/>
            <p:cNvSpPr>
              <a:spLocks noChangeAspect="1" noChangeShapeType="1"/>
            </p:cNvSpPr>
            <p:nvPr/>
          </p:nvSpPr>
          <p:spPr bwMode="auto">
            <a:xfrm>
              <a:off x="2368" y="3087"/>
              <a:ext cx="2302" cy="0"/>
            </a:xfrm>
            <a:prstGeom prst="line">
              <a:avLst/>
            </a:prstGeom>
            <a:noFill/>
            <a:ln w="3810">
              <a:solidFill>
                <a:srgbClr val="7F7F7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9" name="Rectangle 508"/>
            <p:cNvSpPr>
              <a:spLocks noChangeArrowheads="1"/>
            </p:cNvSpPr>
            <p:nvPr/>
          </p:nvSpPr>
          <p:spPr bwMode="auto">
            <a:xfrm>
              <a:off x="135" y="2597"/>
              <a:ext cx="1497" cy="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defRPr/>
              </a:pPr>
              <a:r>
                <a:rPr lang="de-DE" sz="1200" dirty="0"/>
                <a:t>2. </a:t>
              </a:r>
              <a:r>
                <a:rPr lang="de-DE" sz="1200" dirty="0" smtClean="0"/>
                <a:t>Umfassende Analyse </a:t>
              </a:r>
              <a:br>
                <a:rPr lang="de-DE" sz="1200" dirty="0" smtClean="0"/>
              </a:br>
              <a:r>
                <a:rPr lang="de-DE" sz="1200" dirty="0" smtClean="0"/>
                <a:t>konsekutiver Sekundärdaten</a:t>
              </a:r>
              <a:r>
                <a:rPr lang="de-DE" sz="1200" baseline="30000" dirty="0" smtClean="0"/>
                <a:t>2</a:t>
              </a:r>
              <a:r>
                <a:rPr lang="de-DE" sz="1200" dirty="0" smtClean="0"/>
                <a:t> </a:t>
              </a:r>
              <a:br>
                <a:rPr lang="de-DE" sz="1200" dirty="0" smtClean="0"/>
              </a:br>
              <a:endParaRPr lang="de-DE" sz="1200" dirty="0"/>
            </a:p>
          </p:txBody>
        </p:sp>
        <p:sp>
          <p:nvSpPr>
            <p:cNvPr id="20" name="Rectangle 509"/>
            <p:cNvSpPr>
              <a:spLocks noChangeArrowheads="1"/>
            </p:cNvSpPr>
            <p:nvPr/>
          </p:nvSpPr>
          <p:spPr bwMode="auto">
            <a:xfrm>
              <a:off x="193" y="2956"/>
              <a:ext cx="1613" cy="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 anchor="ctr"/>
            <a:lstStyle/>
            <a:p>
              <a:pPr>
                <a:defRPr/>
              </a:pPr>
              <a:r>
                <a:rPr lang="de-DE" sz="1200" dirty="0"/>
                <a:t>3. Durchführung einer </a:t>
              </a:r>
              <a:r>
                <a:rPr lang="de-DE" sz="1200" dirty="0" smtClean="0"/>
                <a:t>Frage-</a:t>
              </a:r>
              <a:br>
                <a:rPr lang="de-DE" sz="1200" dirty="0" smtClean="0"/>
              </a:br>
              <a:r>
                <a:rPr lang="de-DE" sz="1200" dirty="0" smtClean="0"/>
                <a:t>bogenstudie</a:t>
              </a:r>
              <a:r>
                <a:rPr lang="de-DE" sz="1200" baseline="30000" dirty="0" smtClean="0"/>
                <a:t>3</a:t>
              </a:r>
              <a:endParaRPr lang="de-DE" sz="1200" baseline="30000" dirty="0"/>
            </a:p>
          </p:txBody>
        </p:sp>
      </p:grp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699608" y="4860383"/>
            <a:ext cx="2824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200" b="1" dirty="0" smtClean="0">
                <a:latin typeface="+mn-lt"/>
              </a:rPr>
              <a:t>Identifizierte Sport-Stiftungen</a:t>
            </a:r>
            <a:r>
              <a:rPr lang="de-DE" sz="1200" dirty="0" smtClean="0">
                <a:latin typeface="+mn-lt"/>
              </a:rPr>
              <a:t> inkl. aller verfügbaren </a:t>
            </a:r>
            <a:r>
              <a:rPr lang="de-DE" sz="1200" b="1" dirty="0" smtClean="0">
                <a:latin typeface="+mn-lt"/>
              </a:rPr>
              <a:t>Daten</a:t>
            </a:r>
            <a:r>
              <a:rPr lang="de-DE" sz="1200" dirty="0" smtClean="0">
                <a:latin typeface="+mn-lt"/>
              </a:rPr>
              <a:t> und </a:t>
            </a:r>
            <a:r>
              <a:rPr lang="de-DE" sz="1200" b="1" dirty="0" smtClean="0">
                <a:latin typeface="+mn-lt"/>
              </a:rPr>
              <a:t>Informationen</a:t>
            </a:r>
            <a:r>
              <a:rPr lang="de-DE" sz="1200" dirty="0" smtClean="0">
                <a:latin typeface="+mn-lt"/>
              </a:rPr>
              <a:t> im Sinne der </a:t>
            </a:r>
            <a:r>
              <a:rPr lang="de-DE" sz="1200" b="1" dirty="0" smtClean="0">
                <a:latin typeface="+mn-lt"/>
              </a:rPr>
              <a:t>Forschungsfrage</a:t>
            </a: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>(</a:t>
            </a:r>
            <a:r>
              <a:rPr lang="de-DE" sz="1200" i="1" dirty="0" smtClean="0">
                <a:latin typeface="+mn-lt"/>
              </a:rPr>
              <a:t>n</a:t>
            </a:r>
            <a:r>
              <a:rPr lang="de-DE" sz="1200" dirty="0" smtClean="0">
                <a:latin typeface="+mn-lt"/>
              </a:rPr>
              <a:t>= </a:t>
            </a:r>
            <a:r>
              <a:rPr lang="de-DE" sz="1200" u="sng" dirty="0" smtClean="0">
                <a:latin typeface="+mn-lt"/>
              </a:rPr>
              <a:t>2.412</a:t>
            </a:r>
            <a:r>
              <a:rPr lang="de-DE" sz="1200" dirty="0" smtClean="0">
                <a:latin typeface="+mn-lt"/>
              </a:rPr>
              <a:t>)</a:t>
            </a:r>
            <a:endParaRPr lang="de-DE" sz="1200" dirty="0">
              <a:latin typeface="+mn-lt"/>
            </a:endParaRPr>
          </a:p>
        </p:txBody>
      </p:sp>
      <p:sp>
        <p:nvSpPr>
          <p:cNvPr id="22" name="Rectangle 508"/>
          <p:cNvSpPr>
            <a:spLocks noChangeArrowheads="1"/>
          </p:cNvSpPr>
          <p:nvPr/>
        </p:nvSpPr>
        <p:spPr bwMode="auto">
          <a:xfrm>
            <a:off x="1835696" y="3644702"/>
            <a:ext cx="1656184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/>
          <a:p>
            <a:pPr>
              <a:defRPr/>
            </a:pPr>
            <a:r>
              <a:rPr lang="de-DE" sz="1200" dirty="0"/>
              <a:t>1. </a:t>
            </a:r>
            <a:r>
              <a:rPr lang="de-DE" sz="1200" dirty="0" smtClean="0"/>
              <a:t>Umfassende Analyse </a:t>
            </a:r>
            <a:br>
              <a:rPr lang="de-DE" sz="1200" dirty="0" smtClean="0"/>
            </a:br>
            <a:r>
              <a:rPr lang="de-DE" sz="1200" dirty="0" smtClean="0"/>
              <a:t>von Strukturmerkmalen</a:t>
            </a:r>
            <a:r>
              <a:rPr lang="de-DE" sz="1200" baseline="30000" dirty="0" smtClean="0"/>
              <a:t>1</a:t>
            </a:r>
            <a:endParaRPr lang="de-DE" sz="1200" baseline="30000" dirty="0"/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604838" y="5855231"/>
            <a:ext cx="6408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 baseline="30000" dirty="0" smtClean="0">
                <a:latin typeface="+mn-lt"/>
              </a:rPr>
              <a:t>1</a:t>
            </a:r>
            <a:r>
              <a:rPr lang="de-DE" sz="1000" dirty="0">
                <a:latin typeface="+mn-lt"/>
              </a:rPr>
              <a:t> Hauptstrukturmerkmale </a:t>
            </a:r>
            <a:r>
              <a:rPr lang="de-DE" sz="1000" dirty="0" smtClean="0">
                <a:latin typeface="+mn-lt"/>
              </a:rPr>
              <a:t>von insgesamt 22.751 Stiftungsporträts, weitere Strukturmerkmale von 2.412 Stiftungen.</a:t>
            </a:r>
            <a:endParaRPr lang="de-DE" sz="1000" baseline="30000" dirty="0" smtClean="0">
              <a:latin typeface="+mn-lt"/>
            </a:endParaRPr>
          </a:p>
          <a:p>
            <a:pPr eaLnBrk="1" hangingPunct="1"/>
            <a:r>
              <a:rPr lang="de-DE" sz="1000" baseline="30000" dirty="0" smtClean="0">
                <a:latin typeface="+mn-lt"/>
              </a:rPr>
              <a:t>2 </a:t>
            </a:r>
            <a:r>
              <a:rPr lang="de-DE" sz="1000" dirty="0" smtClean="0">
                <a:latin typeface="+mn-lt"/>
              </a:rPr>
              <a:t>basierend </a:t>
            </a:r>
            <a:r>
              <a:rPr lang="de-DE" sz="1000" dirty="0">
                <a:latin typeface="+mn-lt"/>
              </a:rPr>
              <a:t>auf den Online-Auskünften </a:t>
            </a:r>
            <a:r>
              <a:rPr lang="de-DE" sz="1000" dirty="0" smtClean="0">
                <a:latin typeface="+mn-lt"/>
              </a:rPr>
              <a:t>der Stiftungen (</a:t>
            </a:r>
            <a:r>
              <a:rPr lang="de-DE" sz="1000" i="1" dirty="0" smtClean="0">
                <a:latin typeface="+mn-lt"/>
              </a:rPr>
              <a:t>n</a:t>
            </a:r>
            <a:r>
              <a:rPr lang="de-DE" sz="1000" dirty="0" smtClean="0">
                <a:latin typeface="+mn-lt"/>
              </a:rPr>
              <a:t>= 893).</a:t>
            </a:r>
            <a:endParaRPr lang="de-DE" sz="1000" dirty="0">
              <a:latin typeface="+mn-lt"/>
            </a:endParaRPr>
          </a:p>
          <a:p>
            <a:pPr eaLnBrk="1" hangingPunct="1"/>
            <a:r>
              <a:rPr lang="de-DE" sz="1000" baseline="30000" dirty="0">
                <a:latin typeface="+mn-lt"/>
              </a:rPr>
              <a:t>3 </a:t>
            </a:r>
            <a:r>
              <a:rPr lang="de-DE" sz="1000" dirty="0" smtClean="0">
                <a:latin typeface="+mn-lt"/>
              </a:rPr>
              <a:t>unter </a:t>
            </a:r>
            <a:r>
              <a:rPr lang="de-DE" sz="1000" dirty="0">
                <a:latin typeface="+mn-lt"/>
              </a:rPr>
              <a:t>allen identifizierten </a:t>
            </a:r>
            <a:r>
              <a:rPr lang="de-DE" sz="1000" dirty="0" smtClean="0">
                <a:latin typeface="+mn-lt"/>
              </a:rPr>
              <a:t>Sport-Stiftungen </a:t>
            </a:r>
            <a:r>
              <a:rPr lang="de-DE" sz="1000" dirty="0">
                <a:latin typeface="+mn-lt"/>
              </a:rPr>
              <a:t>zur Erhebung komplementierender </a:t>
            </a:r>
            <a:r>
              <a:rPr lang="de-DE" sz="1000" dirty="0" smtClean="0">
                <a:latin typeface="+mn-lt"/>
              </a:rPr>
              <a:t>Strukturmerkmale (1.587 zugestellte          </a:t>
            </a:r>
            <a:br>
              <a:rPr lang="de-DE" sz="1000" dirty="0" smtClean="0">
                <a:latin typeface="+mn-lt"/>
              </a:rPr>
            </a:br>
            <a:r>
              <a:rPr lang="de-DE" sz="1000" dirty="0" smtClean="0">
                <a:latin typeface="+mn-lt"/>
              </a:rPr>
              <a:t>  Nachrichten, Rücklaufquote von 18,08 %, </a:t>
            </a:r>
            <a:r>
              <a:rPr lang="de-DE" sz="1000" i="1" dirty="0" smtClean="0">
                <a:latin typeface="+mn-lt"/>
              </a:rPr>
              <a:t>n</a:t>
            </a:r>
            <a:r>
              <a:rPr lang="de-DE" sz="1000" dirty="0" smtClean="0">
                <a:latin typeface="+mn-lt"/>
              </a:rPr>
              <a:t>= 287).</a:t>
            </a:r>
            <a:endParaRPr lang="de-DE" sz="1000" baseline="300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84546" y="3566687"/>
            <a:ext cx="349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</a:t>
            </a:r>
            <a:r>
              <a:rPr lang="de-DE" sz="1200" dirty="0" smtClean="0"/>
              <a:t>echs Hauptuntersuchungsfelder (Sport im Stiftungs-namen, -zweck, Stifterherkunft etc.)</a:t>
            </a:r>
            <a:endParaRPr lang="de-DE" sz="1200" dirty="0"/>
          </a:p>
        </p:txBody>
      </p:sp>
      <p:cxnSp>
        <p:nvCxnSpPr>
          <p:cNvPr id="24" name="Gerade Verbindung mit Pfeil 23"/>
          <p:cNvCxnSpPr>
            <a:endCxn id="25" idx="1"/>
          </p:cNvCxnSpPr>
          <p:nvPr/>
        </p:nvCxnSpPr>
        <p:spPr>
          <a:xfrm>
            <a:off x="4427984" y="4005064"/>
            <a:ext cx="353616" cy="149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781600" y="4016097"/>
            <a:ext cx="278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ex post Klassifikation von 731 Variablen</a:t>
            </a:r>
            <a:endParaRPr lang="de-DE" sz="1200" dirty="0"/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4572000" y="4359587"/>
            <a:ext cx="353616" cy="149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874160" y="4351941"/>
            <a:ext cx="29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Organisation, Finanzstruktur, -management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725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8"/>
          <p:cNvSpPr txBox="1">
            <a:spLocks/>
          </p:cNvSpPr>
          <p:nvPr/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 smtClean="0">
                <a:solidFill>
                  <a:sysClr val="windowText" lastClr="000000"/>
                </a:solidFill>
              </a:rPr>
              <a:t>Teil C Delphi-Befragung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5" name="Textplatzhalter 22"/>
          <p:cNvSpPr txBox="1">
            <a:spLocks/>
          </p:cNvSpPr>
          <p:nvPr/>
        </p:nvSpPr>
        <p:spPr bwMode="gray">
          <a:xfrm>
            <a:off x="540000" y="972000"/>
            <a:ext cx="79924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Überprüfung der Spezifitäts-Hypothesen mithilfe einer abschließenden,</a:t>
            </a:r>
            <a:r>
              <a:rPr kumimoji="0" lang="de-DE" sz="22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prospektiv angelegten Delphi-Befragung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Rectangle 633"/>
          <p:cNvSpPr>
            <a:spLocks noChangeAspect="1" noChangeArrowheads="1"/>
          </p:cNvSpPr>
          <p:nvPr/>
        </p:nvSpPr>
        <p:spPr bwMode="auto">
          <a:xfrm>
            <a:off x="2985311" y="1802314"/>
            <a:ext cx="3173379" cy="491045"/>
          </a:xfrm>
          <a:prstGeom prst="rect">
            <a:avLst/>
          </a:prstGeom>
          <a:solidFill>
            <a:srgbClr val="002060">
              <a:alpha val="67000"/>
            </a:srgbClr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sz="1400" b="1" dirty="0" smtClean="0">
                <a:solidFill>
                  <a:schemeClr val="bg1"/>
                </a:solidFill>
              </a:rPr>
              <a:t>Delphi-Befragung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Shape 374"/>
          <p:cNvSpPr/>
          <p:nvPr/>
        </p:nvSpPr>
        <p:spPr>
          <a:xfrm>
            <a:off x="251520" y="2708920"/>
            <a:ext cx="1296144" cy="136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700"/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899592" y="2293359"/>
            <a:ext cx="2085719" cy="41556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374"/>
          <p:cNvSpPr/>
          <p:nvPr/>
        </p:nvSpPr>
        <p:spPr>
          <a:xfrm>
            <a:off x="1835696" y="3429000"/>
            <a:ext cx="1296144" cy="136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700"/>
          </a:p>
        </p:txBody>
      </p:sp>
      <p:sp>
        <p:nvSpPr>
          <p:cNvPr id="38" name="Shape 374"/>
          <p:cNvSpPr/>
          <p:nvPr/>
        </p:nvSpPr>
        <p:spPr>
          <a:xfrm>
            <a:off x="7596336" y="2708920"/>
            <a:ext cx="1296144" cy="136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700"/>
          </a:p>
        </p:txBody>
      </p:sp>
      <p:cxnSp>
        <p:nvCxnSpPr>
          <p:cNvPr id="11" name="Gerade Verbindung 10"/>
          <p:cNvCxnSpPr/>
          <p:nvPr/>
        </p:nvCxnSpPr>
        <p:spPr>
          <a:xfrm>
            <a:off x="6158690" y="2293359"/>
            <a:ext cx="2085718" cy="41556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hape 374"/>
          <p:cNvSpPr/>
          <p:nvPr/>
        </p:nvSpPr>
        <p:spPr>
          <a:xfrm>
            <a:off x="6012160" y="3429000"/>
            <a:ext cx="1296144" cy="136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700"/>
          </a:p>
        </p:txBody>
      </p:sp>
      <p:sp>
        <p:nvSpPr>
          <p:cNvPr id="41" name="Shape 374"/>
          <p:cNvSpPr/>
          <p:nvPr/>
        </p:nvSpPr>
        <p:spPr>
          <a:xfrm>
            <a:off x="3888148" y="3933056"/>
            <a:ext cx="1296144" cy="136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700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2483769" y="2293359"/>
            <a:ext cx="501542" cy="113564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6158690" y="2293359"/>
            <a:ext cx="501542" cy="113564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6" idx="2"/>
          </p:cNvCxnSpPr>
          <p:nvPr/>
        </p:nvCxnSpPr>
        <p:spPr>
          <a:xfrm flipH="1">
            <a:off x="4572000" y="2293359"/>
            <a:ext cx="1" cy="163969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1547664" y="3717032"/>
            <a:ext cx="288032" cy="7200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3203848" y="4365104"/>
            <a:ext cx="576064" cy="252028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5292080" y="4482594"/>
            <a:ext cx="720080" cy="2520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7381586" y="3861056"/>
            <a:ext cx="288000" cy="720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395536" y="299695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 smtClean="0"/>
              <a:t>Delphi-Typus drei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 smtClean="0"/>
              <a:t>Elf Experten</a:t>
            </a:r>
            <a:endParaRPr lang="de-DE" sz="1200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1988323" y="369757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Befragungs-welle 1 </a:t>
            </a:r>
            <a:r>
              <a:rPr lang="de-DE" sz="1200" dirty="0" smtClean="0"/>
              <a:t>(05.11.2018-10.01.2019)</a:t>
            </a:r>
          </a:p>
          <a:p>
            <a:pPr algn="ctr"/>
            <a:r>
              <a:rPr lang="de-DE" sz="1200" dirty="0" smtClean="0"/>
              <a:t>(</a:t>
            </a:r>
            <a:r>
              <a:rPr lang="de-DE" sz="1200" i="1" dirty="0" smtClean="0"/>
              <a:t>n</a:t>
            </a:r>
            <a:r>
              <a:rPr lang="de-DE" sz="1200" dirty="0" smtClean="0"/>
              <a:t>= 11)</a:t>
            </a:r>
            <a:endParaRPr lang="de-DE" sz="1200" dirty="0"/>
          </a:p>
        </p:txBody>
      </p:sp>
      <p:sp>
        <p:nvSpPr>
          <p:cNvPr id="60" name="Textfeld 59"/>
          <p:cNvSpPr txBox="1"/>
          <p:nvPr/>
        </p:nvSpPr>
        <p:spPr>
          <a:xfrm>
            <a:off x="4032164" y="4193095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Befragungs-welle 2 </a:t>
            </a:r>
            <a:r>
              <a:rPr lang="de-DE" sz="1200" dirty="0" smtClean="0"/>
              <a:t>(05.02.2019-14.04.2019)</a:t>
            </a:r>
          </a:p>
          <a:p>
            <a:pPr algn="ctr"/>
            <a:r>
              <a:rPr lang="de-DE" sz="1200" dirty="0"/>
              <a:t>(</a:t>
            </a:r>
            <a:r>
              <a:rPr lang="de-DE" sz="1200" i="1" dirty="0"/>
              <a:t>n</a:t>
            </a:r>
            <a:r>
              <a:rPr lang="de-DE" sz="1200" dirty="0"/>
              <a:t>= </a:t>
            </a:r>
            <a:r>
              <a:rPr lang="de-DE" sz="1200" dirty="0" smtClean="0"/>
              <a:t>10)</a:t>
            </a:r>
            <a:endParaRPr lang="de-DE" sz="1200" dirty="0"/>
          </a:p>
        </p:txBody>
      </p:sp>
      <p:sp>
        <p:nvSpPr>
          <p:cNvPr id="62" name="Textfeld 61"/>
          <p:cNvSpPr txBox="1"/>
          <p:nvPr/>
        </p:nvSpPr>
        <p:spPr>
          <a:xfrm>
            <a:off x="6158690" y="3501008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Auswertung </a:t>
            </a:r>
            <a:r>
              <a:rPr lang="de-DE" sz="1200" dirty="0" smtClean="0"/>
              <a:t>Befragung v.  </a:t>
            </a:r>
            <a:r>
              <a:rPr lang="de-DE" sz="1200" b="1" dirty="0" smtClean="0"/>
              <a:t>14 Spezifi.-Hypothesen </a:t>
            </a:r>
            <a:r>
              <a:rPr lang="de-DE" sz="1200" dirty="0" smtClean="0"/>
              <a:t>(</a:t>
            </a:r>
            <a:r>
              <a:rPr lang="de-DE" sz="1200" i="1" dirty="0" smtClean="0"/>
              <a:t>EW</a:t>
            </a:r>
            <a:r>
              <a:rPr lang="de-DE" sz="1200" dirty="0" smtClean="0"/>
              <a:t>, </a:t>
            </a:r>
            <a:r>
              <a:rPr lang="de-DE" sz="1200" i="1" dirty="0" smtClean="0"/>
              <a:t>S</a:t>
            </a:r>
            <a:r>
              <a:rPr lang="de-DE" sz="1200" dirty="0" smtClean="0"/>
              <a:t>, </a:t>
            </a:r>
            <a:r>
              <a:rPr lang="de-DE" sz="1200" i="1" dirty="0" smtClean="0"/>
              <a:t>W</a:t>
            </a:r>
            <a:r>
              <a:rPr lang="de-DE" sz="1200" dirty="0" smtClean="0"/>
              <a:t>, </a:t>
            </a:r>
            <a:r>
              <a:rPr lang="de-DE" sz="1200" i="1" dirty="0" smtClean="0"/>
              <a:t>IQA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63" name="Textfeld 62"/>
          <p:cNvSpPr txBox="1"/>
          <p:nvPr/>
        </p:nvSpPr>
        <p:spPr>
          <a:xfrm>
            <a:off x="7740352" y="2812285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Ableitung v. </a:t>
            </a:r>
            <a:r>
              <a:rPr lang="de-DE" sz="1200" b="1" dirty="0" smtClean="0"/>
              <a:t>Handlungs- </a:t>
            </a:r>
            <a:r>
              <a:rPr lang="de-DE" sz="1200" dirty="0" smtClean="0"/>
              <a:t>und</a:t>
            </a:r>
            <a:r>
              <a:rPr lang="de-DE" sz="1200" b="1" dirty="0" smtClean="0"/>
              <a:t> Gestaltungs-empfehlun-gen</a:t>
            </a:r>
            <a:endParaRPr lang="de-DE" sz="1200" dirty="0"/>
          </a:p>
        </p:txBody>
      </p:sp>
      <p:sp>
        <p:nvSpPr>
          <p:cNvPr id="64" name="Gestreifter Pfeil nach rechts 63"/>
          <p:cNvSpPr/>
          <p:nvPr/>
        </p:nvSpPr>
        <p:spPr>
          <a:xfrm>
            <a:off x="240614" y="5877375"/>
            <a:ext cx="913684" cy="281242"/>
          </a:xfrm>
          <a:prstGeom prst="stripedRightArrow">
            <a:avLst/>
          </a:prstGeom>
          <a:solidFill>
            <a:srgbClr val="002060">
              <a:alpha val="67000"/>
            </a:srgb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/>
          <p:cNvSpPr txBox="1"/>
          <p:nvPr/>
        </p:nvSpPr>
        <p:spPr>
          <a:xfrm>
            <a:off x="1154298" y="5777713"/>
            <a:ext cx="76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Anwendungsorientierte </a:t>
            </a:r>
            <a:r>
              <a:rPr lang="de-DE" sz="1200" b="1" dirty="0"/>
              <a:t>Relevanz</a:t>
            </a:r>
            <a:r>
              <a:rPr lang="de-DE" sz="1200" dirty="0"/>
              <a:t>: Aus der Überprüfung der </a:t>
            </a:r>
            <a:r>
              <a:rPr lang="de-DE" sz="1200" dirty="0" smtClean="0"/>
              <a:t>Spezifitäts-Hypothesen </a:t>
            </a:r>
            <a:r>
              <a:rPr lang="de-DE" sz="1200" dirty="0"/>
              <a:t>resultiert die </a:t>
            </a:r>
            <a:r>
              <a:rPr lang="de-DE" sz="1200" b="1" dirty="0"/>
              <a:t>Herleitung </a:t>
            </a:r>
            <a:r>
              <a:rPr lang="de-DE" sz="1200" dirty="0"/>
              <a:t>von</a:t>
            </a:r>
            <a:r>
              <a:rPr lang="de-DE" sz="1200" b="1" dirty="0"/>
              <a:t> Gestaltungs- und </a:t>
            </a:r>
            <a:r>
              <a:rPr lang="de-DE" sz="1200" b="1" dirty="0" smtClean="0"/>
              <a:t>Handlungsempfehlungen </a:t>
            </a:r>
            <a:r>
              <a:rPr lang="de-DE" sz="1200" dirty="0"/>
              <a:t>für die </a:t>
            </a:r>
            <a:r>
              <a:rPr lang="de-DE" sz="1200" b="1" dirty="0"/>
              <a:t>zukünftige Programmatik </a:t>
            </a:r>
            <a:r>
              <a:rPr lang="de-DE" sz="1200" dirty="0"/>
              <a:t>von</a:t>
            </a:r>
            <a:r>
              <a:rPr lang="de-DE" sz="1200" b="1" dirty="0"/>
              <a:t> Sport-Stiftungen</a:t>
            </a:r>
            <a:r>
              <a:rPr lang="de-DE" sz="1200" dirty="0"/>
              <a:t>.</a:t>
            </a:r>
          </a:p>
        </p:txBody>
      </p:sp>
      <p:sp>
        <p:nvSpPr>
          <p:cNvPr id="27" name="Oval 5"/>
          <p:cNvSpPr/>
          <p:nvPr/>
        </p:nvSpPr>
        <p:spPr>
          <a:xfrm rot="1010718">
            <a:off x="1423433" y="3467959"/>
            <a:ext cx="4188876" cy="1841885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1497072">
            <a:off x="2566397" y="3910943"/>
            <a:ext cx="19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Iterativer </a:t>
            </a:r>
            <a:br>
              <a:rPr lang="de-DE" sz="1200" b="1" dirty="0" smtClean="0"/>
            </a:br>
            <a:r>
              <a:rPr lang="de-DE" sz="1200" b="1" dirty="0" smtClean="0"/>
              <a:t>Prozess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16527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RH Holding">
  <a:themeElements>
    <a:clrScheme name="SRH Holding">
      <a:dk1>
        <a:sysClr val="windowText" lastClr="000000"/>
      </a:dk1>
      <a:lt1>
        <a:sysClr val="window" lastClr="FFFFFF"/>
      </a:lt1>
      <a:dk2>
        <a:srgbClr val="0C3A78"/>
      </a:dk2>
      <a:lt2>
        <a:srgbClr val="F08300"/>
      </a:lt2>
      <a:accent1>
        <a:srgbClr val="909C09"/>
      </a:accent1>
      <a:accent2>
        <a:srgbClr val="717F80"/>
      </a:accent2>
      <a:accent3>
        <a:srgbClr val="860830"/>
      </a:accent3>
      <a:accent4>
        <a:srgbClr val="2E63AC"/>
      </a:accent4>
      <a:accent5>
        <a:srgbClr val="FEC958"/>
      </a:accent5>
      <a:accent6>
        <a:srgbClr val="EDAB33"/>
      </a:accent6>
      <a:hlink>
        <a:srgbClr val="0000FF"/>
      </a:hlink>
      <a:folHlink>
        <a:srgbClr val="800080"/>
      </a:folHlink>
    </a:clrScheme>
    <a:fontScheme name="SRH Bildung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Microsoft Office PowerPoint</Application>
  <PresentationFormat>Bildschirmpräsentation (4:3)</PresentationFormat>
  <Paragraphs>289</Paragraphs>
  <Slides>24</Slides>
  <Notes>8</Notes>
  <HiddenSlides>6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Larissa</vt:lpstr>
      <vt:lpstr>SRH Holding</vt:lpstr>
      <vt:lpstr>think-cell Folie</vt:lpstr>
      <vt:lpstr>PowerPoint-Präsentation</vt:lpstr>
      <vt:lpstr>PowerPoint-Präsentation</vt:lpstr>
      <vt:lpstr>Problemaufriss &amp; Herleitung der Forschungsfrage</vt:lpstr>
      <vt:lpstr>PowerPoint-Präsentation</vt:lpstr>
      <vt:lpstr>PowerPoint-Präsentation</vt:lpstr>
      <vt:lpstr>Methodisches Vorgehen</vt:lpstr>
      <vt:lpstr>PowerPoint-Präsentation</vt:lpstr>
      <vt:lpstr>PowerPoint-Präsentation</vt:lpstr>
      <vt:lpstr>PowerPoint-Präsentation</vt:lpstr>
      <vt:lpstr>Empirische Forschung: Ergebnisauszug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Forschungsdesideratum</vt:lpstr>
      <vt:lpstr>PowerPoint-Präsentation</vt:lpstr>
      <vt:lpstr>Vielen Dank für ihre Aufmerksamkeit!</vt:lpstr>
      <vt:lpstr>Back-Up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SRH Klinikum Karlsbad-Langensteinbach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Sauerwein, Johannes (SRH Hochschule Heidelberg)</dc:creator>
  <cp:lastModifiedBy>Sauerwein, Johannes (SRH Hochschule Heidelberg)</cp:lastModifiedBy>
  <cp:revision>203</cp:revision>
  <cp:lastPrinted>2020-01-29T10:17:35Z</cp:lastPrinted>
  <dcterms:created xsi:type="dcterms:W3CDTF">2020-01-13T10:32:28Z</dcterms:created>
  <dcterms:modified xsi:type="dcterms:W3CDTF">2020-02-05T13:02:12Z</dcterms:modified>
</cp:coreProperties>
</file>